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son Ribeiro Moura" initials="PRM" lastIdx="1" clrIdx="0">
    <p:extLst>
      <p:ext uri="{19B8F6BF-5375-455C-9EA6-DF929625EA0E}">
        <p15:presenceInfo xmlns:p15="http://schemas.microsoft.com/office/powerpoint/2012/main" userId="Peterson Ribeiro Mo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216" y="10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pt-BR"/>
              <a:t>Clique para editar o título Mestre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Date Placeholder 2"/>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pt-BR"/>
              <a:t>Clique para editar o título Mestre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pt-BR"/>
              <a:t>Clique para editar o título Mestre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61BEF0D-F0BB-DE4B-95CE-6DB70DBA9567}" type="datetimeFigureOut">
              <a:rPr lang="en-US" dirty="0"/>
              <a:pPr/>
              <a:t>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oficinadanet.com.br/tags/windows" TargetMode="External"/><Relationship Id="rId7" Type="http://schemas.openxmlformats.org/officeDocument/2006/relationships/hyperlink" Target="https://www.oficinadanet.com.br/google" TargetMode="External"/><Relationship Id="rId2" Type="http://schemas.openxmlformats.org/officeDocument/2006/relationships/hyperlink" Target="https://www.oficinadanet.com.br/tags/machintosh" TargetMode="External"/><Relationship Id="rId1" Type="http://schemas.openxmlformats.org/officeDocument/2006/relationships/slideLayout" Target="../slideLayouts/slideLayout7.xml"/><Relationship Id="rId6" Type="http://schemas.openxmlformats.org/officeDocument/2006/relationships/hyperlink" Target="https://www.oficinadanet.com.br/tags/excel" TargetMode="External"/><Relationship Id="rId5" Type="http://schemas.openxmlformats.org/officeDocument/2006/relationships/hyperlink" Target="https://www.oficinadanet.com.br/tags/word" TargetMode="External"/><Relationship Id="rId4" Type="http://schemas.openxmlformats.org/officeDocument/2006/relationships/hyperlink" Target="https://www.oficinadanet.com.br/tags/linu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rockcontent.com/br/blog/algoritmo/"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DF5F2-EF45-4A7D-B880-AEC3F03B52B2}"/>
              </a:ext>
            </a:extLst>
          </p:cNvPr>
          <p:cNvSpPr>
            <a:spLocks noGrp="1"/>
          </p:cNvSpPr>
          <p:nvPr>
            <p:ph type="ctrTitle"/>
          </p:nvPr>
        </p:nvSpPr>
        <p:spPr>
          <a:xfrm>
            <a:off x="1572126" y="673769"/>
            <a:ext cx="8082798" cy="2059182"/>
          </a:xfrm>
        </p:spPr>
        <p:txBody>
          <a:bodyPr>
            <a:normAutofit fontScale="90000"/>
          </a:bodyPr>
          <a:lstStyle/>
          <a:p>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br>
              <a:rPr lang="pt-BR" sz="3600" dirty="0">
                <a:latin typeface="Times New Roman" panose="02020603050405020304" pitchFamily="18" charset="0"/>
                <a:cs typeface="Times New Roman" panose="02020603050405020304" pitchFamily="18" charset="0"/>
              </a:rPr>
            </a:br>
            <a:r>
              <a:rPr lang="pt-BR" sz="3600" dirty="0">
                <a:latin typeface="Times New Roman" panose="02020603050405020304" pitchFamily="18" charset="0"/>
                <a:cs typeface="Times New Roman" panose="02020603050405020304" pitchFamily="18" charset="0"/>
              </a:rPr>
              <a:t>Escola Profissional </a:t>
            </a:r>
            <a:r>
              <a:rPr lang="pt-BR" sz="3600" dirty="0" err="1">
                <a:latin typeface="Times New Roman" panose="02020603050405020304" pitchFamily="18" charset="0"/>
                <a:cs typeface="Times New Roman" panose="02020603050405020304" pitchFamily="18" charset="0"/>
              </a:rPr>
              <a:t>fundatec</a:t>
            </a:r>
            <a:br>
              <a:rPr lang="pt-BR" sz="3600" dirty="0">
                <a:latin typeface="Times New Roman" panose="02020603050405020304" pitchFamily="18" charset="0"/>
                <a:cs typeface="Times New Roman" panose="02020603050405020304" pitchFamily="18" charset="0"/>
              </a:rPr>
            </a:br>
            <a:r>
              <a:rPr lang="pt-BR" sz="3600" dirty="0">
                <a:latin typeface="Times New Roman" panose="02020603050405020304" pitchFamily="18" charset="0"/>
                <a:cs typeface="Times New Roman" panose="02020603050405020304" pitchFamily="18" charset="0"/>
              </a:rPr>
              <a:t> </a:t>
            </a:r>
            <a:br>
              <a:rPr lang="pt-BR" sz="3600" dirty="0">
                <a:latin typeface="Times New Roman" panose="02020603050405020304" pitchFamily="18" charset="0"/>
                <a:cs typeface="Times New Roman" panose="02020603050405020304" pitchFamily="18" charset="0"/>
              </a:rPr>
            </a:br>
            <a:r>
              <a:rPr lang="pt-BR" sz="3600" dirty="0">
                <a:latin typeface="Times New Roman" panose="02020603050405020304" pitchFamily="18" charset="0"/>
                <a:cs typeface="Times New Roman" panose="02020603050405020304" pitchFamily="18" charset="0"/>
              </a:rPr>
              <a:t>Fundamentos da Informática</a:t>
            </a:r>
            <a:br>
              <a:rPr lang="pt-BR" sz="3600" dirty="0">
                <a:latin typeface="Times New Roman" panose="02020603050405020304" pitchFamily="18" charset="0"/>
                <a:cs typeface="Times New Roman" panose="02020603050405020304" pitchFamily="18" charset="0"/>
              </a:rPr>
            </a:br>
            <a:endParaRPr lang="pt-BR" sz="3600" dirty="0">
              <a:latin typeface="Times New Roman" panose="02020603050405020304" pitchFamily="18" charset="0"/>
              <a:cs typeface="Times New Roman" panose="02020603050405020304" pitchFamily="18" charset="0"/>
            </a:endParaRPr>
          </a:p>
        </p:txBody>
      </p:sp>
      <p:sp>
        <p:nvSpPr>
          <p:cNvPr id="3" name="Subtítulo 2">
            <a:extLst>
              <a:ext uri="{FF2B5EF4-FFF2-40B4-BE49-F238E27FC236}">
                <a16:creationId xmlns:a16="http://schemas.microsoft.com/office/drawing/2014/main" id="{ADED9F39-E3FF-4A8E-ACB8-3A766A77CFD1}"/>
              </a:ext>
            </a:extLst>
          </p:cNvPr>
          <p:cNvSpPr>
            <a:spLocks noGrp="1"/>
          </p:cNvSpPr>
          <p:nvPr>
            <p:ph type="subTitle" idx="1"/>
          </p:nvPr>
        </p:nvSpPr>
        <p:spPr>
          <a:xfrm>
            <a:off x="98675" y="3388896"/>
            <a:ext cx="6400800" cy="1947333"/>
          </a:xfrm>
        </p:spPr>
        <p:txBody>
          <a:bodyPr/>
          <a:lstStyle/>
          <a:p>
            <a:r>
              <a:rPr lang="pt-BR" dirty="0"/>
              <a:t>Nome: Peterson R. Moura</a:t>
            </a:r>
          </a:p>
          <a:p>
            <a:r>
              <a:rPr lang="pt-BR" dirty="0"/>
              <a:t>Turma: TI18</a:t>
            </a:r>
          </a:p>
        </p:txBody>
      </p:sp>
    </p:spTree>
    <p:extLst>
      <p:ext uri="{BB962C8B-B14F-4D97-AF65-F5344CB8AC3E}">
        <p14:creationId xmlns:p14="http://schemas.microsoft.com/office/powerpoint/2010/main" val="3711215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CAE48963-FF27-4628-9C67-A5E3D02C4168}"/>
              </a:ext>
            </a:extLst>
          </p:cNvPr>
          <p:cNvPicPr>
            <a:picLocks noChangeAspect="1"/>
          </p:cNvPicPr>
          <p:nvPr/>
        </p:nvPicPr>
        <p:blipFill rotWithShape="1">
          <a:blip r:embed="rId2">
            <a:alphaModFix amt="35000"/>
          </a:blip>
          <a:srcRect t="6189" b="61"/>
          <a:stretch/>
        </p:blipFill>
        <p:spPr>
          <a:xfrm>
            <a:off x="3174" y="10"/>
            <a:ext cx="12192000" cy="6857990"/>
          </a:xfrm>
          <a:prstGeom prst="rect">
            <a:avLst/>
          </a:prstGeom>
        </p:spPr>
      </p:pic>
      <p:sp>
        <p:nvSpPr>
          <p:cNvPr id="4" name="CaixaDeTexto 3">
            <a:extLst>
              <a:ext uri="{FF2B5EF4-FFF2-40B4-BE49-F238E27FC236}">
                <a16:creationId xmlns:a16="http://schemas.microsoft.com/office/drawing/2014/main" id="{96BFF116-D00F-4B39-A689-421CC93FDCA2}"/>
              </a:ext>
            </a:extLst>
          </p:cNvPr>
          <p:cNvSpPr txBox="1"/>
          <p:nvPr/>
        </p:nvSpPr>
        <p:spPr>
          <a:xfrm>
            <a:off x="2973388" y="-67738"/>
            <a:ext cx="5847216" cy="1507067"/>
          </a:xfrm>
          <a:prstGeom prst="rect">
            <a:avLst/>
          </a:prstGeom>
        </p:spPr>
        <p:txBody>
          <a:bodyPr vert="horz" lIns="91440" tIns="45720" rIns="91440" bIns="45720" rtlCol="0" anchor="ctr">
            <a:normAutofit/>
          </a:bodyPr>
          <a:lstStyle/>
          <a:p>
            <a:pPr>
              <a:spcBef>
                <a:spcPct val="0"/>
              </a:spcBef>
              <a:spcAft>
                <a:spcPts val="600"/>
              </a:spcAft>
            </a:pPr>
            <a:r>
              <a:rPr lang="en-US" sz="3600" cap="all" dirty="0">
                <a:ln w="3175" cmpd="sng">
                  <a:noFill/>
                </a:ln>
                <a:latin typeface="+mj-lt"/>
                <a:ea typeface="+mj-ea"/>
                <a:cs typeface="+mj-cs"/>
              </a:rPr>
              <a:t>SISTEMAS OPERACIONAIS </a:t>
            </a:r>
          </a:p>
        </p:txBody>
      </p:sp>
      <p:sp>
        <p:nvSpPr>
          <p:cNvPr id="5" name="CaixaDeTexto 4">
            <a:extLst>
              <a:ext uri="{FF2B5EF4-FFF2-40B4-BE49-F238E27FC236}">
                <a16:creationId xmlns:a16="http://schemas.microsoft.com/office/drawing/2014/main" id="{164C8E03-DF5D-40BA-95B8-8423BD2C4A19}"/>
              </a:ext>
            </a:extLst>
          </p:cNvPr>
          <p:cNvSpPr txBox="1"/>
          <p:nvPr/>
        </p:nvSpPr>
        <p:spPr>
          <a:xfrm>
            <a:off x="805128" y="1261533"/>
            <a:ext cx="8534400" cy="3615267"/>
          </a:xfrm>
          <a:prstGeom prst="rect">
            <a:avLst/>
          </a:prstGeom>
        </p:spPr>
        <p:txBody>
          <a:bodyPr vert="horz" lIns="91440" tIns="45720" rIns="91440" bIns="45720" rtlCol="0" anchor="ctr">
            <a:normAutofit/>
          </a:bodyPr>
          <a:lstStyle/>
          <a:p>
            <a:pPr lvl="1">
              <a:spcBef>
                <a:spcPct val="20000"/>
              </a:spcBef>
              <a:spcAft>
                <a:spcPts val="600"/>
              </a:spcAft>
              <a:buClr>
                <a:schemeClr val="tx1"/>
              </a:buClr>
              <a:buSzPct val="80000"/>
              <a:buFont typeface="Wingdings 3" panose="05040102010807070707" pitchFamily="18" charset="2"/>
              <a:buChar char=""/>
            </a:pPr>
            <a:r>
              <a:rPr lang="en-US" dirty="0" err="1"/>
              <a:t>Em</a:t>
            </a:r>
            <a:r>
              <a:rPr lang="en-US" dirty="0"/>
              <a:t> </a:t>
            </a:r>
            <a:r>
              <a:rPr lang="en-US" dirty="0" err="1"/>
              <a:t>caráter</a:t>
            </a:r>
            <a:r>
              <a:rPr lang="en-US" dirty="0"/>
              <a:t> </a:t>
            </a:r>
            <a:r>
              <a:rPr lang="en-US" dirty="0" err="1"/>
              <a:t>genérico</a:t>
            </a:r>
            <a:r>
              <a:rPr lang="en-US" dirty="0"/>
              <a:t>, </a:t>
            </a:r>
            <a:r>
              <a:rPr lang="en-US" dirty="0" err="1"/>
              <a:t>os</a:t>
            </a:r>
            <a:r>
              <a:rPr lang="en-US" dirty="0"/>
              <a:t> </a:t>
            </a:r>
            <a:r>
              <a:rPr lang="en-US" dirty="0" err="1"/>
              <a:t>principais</a:t>
            </a:r>
            <a:r>
              <a:rPr lang="en-US" dirty="0"/>
              <a:t> SOs da </a:t>
            </a:r>
            <a:r>
              <a:rPr lang="en-US" dirty="0" err="1"/>
              <a:t>atualidade</a:t>
            </a:r>
            <a:r>
              <a:rPr lang="en-US" dirty="0"/>
              <a:t> </a:t>
            </a:r>
            <a:r>
              <a:rPr lang="en-US" dirty="0" err="1"/>
              <a:t>são</a:t>
            </a:r>
            <a:r>
              <a:rPr lang="en-US" dirty="0"/>
              <a:t>;</a:t>
            </a:r>
          </a:p>
          <a:p>
            <a:pPr lvl="1">
              <a:spcBef>
                <a:spcPct val="20000"/>
              </a:spcBef>
              <a:spcAft>
                <a:spcPts val="600"/>
              </a:spcAft>
              <a:buClr>
                <a:schemeClr val="tx1"/>
              </a:buClr>
              <a:buSzPct val="80000"/>
              <a:buFont typeface="Wingdings 3" panose="05040102010807070707" pitchFamily="18" charset="2"/>
              <a:buChar char=""/>
            </a:pPr>
            <a:endParaRPr lang="en-US" dirty="0"/>
          </a:p>
          <a:p>
            <a:pPr marL="742950" lvl="1" indent="-285750">
              <a:spcBef>
                <a:spcPct val="20000"/>
              </a:spcBef>
              <a:spcAft>
                <a:spcPts val="600"/>
              </a:spcAft>
              <a:buClr>
                <a:schemeClr val="tx1"/>
              </a:buClr>
              <a:buSzPct val="80000"/>
              <a:buFont typeface="Wingdings 3" panose="05040102010807070707" pitchFamily="18" charset="2"/>
              <a:buChar char=""/>
            </a:pPr>
            <a:r>
              <a:rPr lang="en-US" dirty="0"/>
              <a:t>Microsoft Windows;</a:t>
            </a:r>
          </a:p>
          <a:p>
            <a:pPr marL="742950" lvl="1" indent="-285750">
              <a:spcBef>
                <a:spcPct val="20000"/>
              </a:spcBef>
              <a:spcAft>
                <a:spcPts val="600"/>
              </a:spcAft>
              <a:buClr>
                <a:schemeClr val="tx1"/>
              </a:buClr>
              <a:buSzPct val="80000"/>
              <a:buFont typeface="Wingdings 3" panose="05040102010807070707" pitchFamily="18" charset="2"/>
              <a:buChar char=""/>
            </a:pPr>
            <a:endParaRPr lang="en-US" dirty="0"/>
          </a:p>
          <a:p>
            <a:pPr marL="742950" lvl="1" indent="-285750">
              <a:spcBef>
                <a:spcPct val="20000"/>
              </a:spcBef>
              <a:spcAft>
                <a:spcPts val="600"/>
              </a:spcAft>
              <a:buClr>
                <a:schemeClr val="tx1"/>
              </a:buClr>
              <a:buSzPct val="80000"/>
              <a:buFont typeface="Wingdings 3" panose="05040102010807070707" pitchFamily="18" charset="2"/>
              <a:buChar char=""/>
            </a:pPr>
            <a:r>
              <a:rPr lang="en-US" dirty="0"/>
              <a:t>Linux;</a:t>
            </a:r>
          </a:p>
          <a:p>
            <a:pPr marL="742950" lvl="1" indent="-285750">
              <a:spcBef>
                <a:spcPct val="20000"/>
              </a:spcBef>
              <a:spcAft>
                <a:spcPts val="600"/>
              </a:spcAft>
              <a:buClr>
                <a:schemeClr val="tx1"/>
              </a:buClr>
              <a:buSzPct val="80000"/>
              <a:buFont typeface="Wingdings 3" panose="05040102010807070707" pitchFamily="18" charset="2"/>
              <a:buChar char=""/>
            </a:pPr>
            <a:endParaRPr lang="en-US" dirty="0"/>
          </a:p>
          <a:p>
            <a:pPr marL="742950" lvl="1" indent="-285750">
              <a:spcBef>
                <a:spcPct val="20000"/>
              </a:spcBef>
              <a:spcAft>
                <a:spcPts val="600"/>
              </a:spcAft>
              <a:buClr>
                <a:schemeClr val="tx1"/>
              </a:buClr>
              <a:buSzPct val="80000"/>
              <a:buFont typeface="Wingdings 3" panose="05040102010807070707" pitchFamily="18" charset="2"/>
              <a:buChar char=""/>
            </a:pPr>
            <a:r>
              <a:rPr lang="en-US" dirty="0"/>
              <a:t>Macintosh (Mac);</a:t>
            </a:r>
          </a:p>
        </p:txBody>
      </p:sp>
      <p:pic>
        <p:nvPicPr>
          <p:cNvPr id="9" name="Imagem 8">
            <a:extLst>
              <a:ext uri="{FF2B5EF4-FFF2-40B4-BE49-F238E27FC236}">
                <a16:creationId xmlns:a16="http://schemas.microsoft.com/office/drawing/2014/main" id="{C0B90827-F1A0-4B47-BC47-C8061D0494E5}"/>
              </a:ext>
            </a:extLst>
          </p:cNvPr>
          <p:cNvPicPr>
            <a:picLocks noChangeAspect="1"/>
          </p:cNvPicPr>
          <p:nvPr/>
        </p:nvPicPr>
        <p:blipFill>
          <a:blip r:embed="rId3"/>
          <a:stretch>
            <a:fillRect/>
          </a:stretch>
        </p:blipFill>
        <p:spPr>
          <a:xfrm>
            <a:off x="3816221" y="2438486"/>
            <a:ext cx="933061" cy="524847"/>
          </a:xfrm>
          <a:prstGeom prst="rect">
            <a:avLst/>
          </a:prstGeom>
        </p:spPr>
      </p:pic>
      <p:pic>
        <p:nvPicPr>
          <p:cNvPr id="11" name="Imagem 10" descr="Desenho de boneco amarelo&#10;&#10;Descrição gerada automaticamente">
            <a:extLst>
              <a:ext uri="{FF2B5EF4-FFF2-40B4-BE49-F238E27FC236}">
                <a16:creationId xmlns:a16="http://schemas.microsoft.com/office/drawing/2014/main" id="{A169EDC4-E163-44E7-9E57-5EC8E0394BE8}"/>
              </a:ext>
            </a:extLst>
          </p:cNvPr>
          <p:cNvPicPr>
            <a:picLocks noChangeAspect="1"/>
          </p:cNvPicPr>
          <p:nvPr/>
        </p:nvPicPr>
        <p:blipFill>
          <a:blip r:embed="rId4"/>
          <a:stretch>
            <a:fillRect/>
          </a:stretch>
        </p:blipFill>
        <p:spPr>
          <a:xfrm>
            <a:off x="2369868" y="3063980"/>
            <a:ext cx="793773" cy="939960"/>
          </a:xfrm>
          <a:prstGeom prst="rect">
            <a:avLst/>
          </a:prstGeom>
        </p:spPr>
      </p:pic>
      <p:pic>
        <p:nvPicPr>
          <p:cNvPr id="26" name="Imagem 25">
            <a:extLst>
              <a:ext uri="{FF2B5EF4-FFF2-40B4-BE49-F238E27FC236}">
                <a16:creationId xmlns:a16="http://schemas.microsoft.com/office/drawing/2014/main" id="{BB54310C-4A6D-4801-A563-538E7C1F83CE}"/>
              </a:ext>
            </a:extLst>
          </p:cNvPr>
          <p:cNvPicPr>
            <a:picLocks noChangeAspect="1"/>
          </p:cNvPicPr>
          <p:nvPr/>
        </p:nvPicPr>
        <p:blipFill>
          <a:blip r:embed="rId5"/>
          <a:stretch>
            <a:fillRect/>
          </a:stretch>
        </p:blipFill>
        <p:spPr>
          <a:xfrm>
            <a:off x="3816220" y="4003940"/>
            <a:ext cx="933062" cy="524848"/>
          </a:xfrm>
          <a:prstGeom prst="rect">
            <a:avLst/>
          </a:prstGeom>
        </p:spPr>
      </p:pic>
    </p:spTree>
    <p:extLst>
      <p:ext uri="{BB962C8B-B14F-4D97-AF65-F5344CB8AC3E}">
        <p14:creationId xmlns:p14="http://schemas.microsoft.com/office/powerpoint/2010/main" val="1865027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D551DD6-D653-418E-9CE4-A08ED0FFEE31}"/>
              </a:ext>
            </a:extLst>
          </p:cNvPr>
          <p:cNvPicPr>
            <a:picLocks noChangeAspect="1"/>
          </p:cNvPicPr>
          <p:nvPr/>
        </p:nvPicPr>
        <p:blipFill>
          <a:blip r:embed="rId2"/>
          <a:stretch>
            <a:fillRect/>
          </a:stretch>
        </p:blipFill>
        <p:spPr>
          <a:xfrm>
            <a:off x="0" y="4778"/>
            <a:ext cx="12192000" cy="6848444"/>
          </a:xfrm>
          <a:prstGeom prst="rect">
            <a:avLst/>
          </a:prstGeom>
        </p:spPr>
      </p:pic>
      <p:sp>
        <p:nvSpPr>
          <p:cNvPr id="4" name="CaixaDeTexto 3">
            <a:extLst>
              <a:ext uri="{FF2B5EF4-FFF2-40B4-BE49-F238E27FC236}">
                <a16:creationId xmlns:a16="http://schemas.microsoft.com/office/drawing/2014/main" id="{5E1D7A6D-CB7A-4ACB-A9B9-659BC1FDA5B4}"/>
              </a:ext>
            </a:extLst>
          </p:cNvPr>
          <p:cNvSpPr txBox="1"/>
          <p:nvPr/>
        </p:nvSpPr>
        <p:spPr>
          <a:xfrm>
            <a:off x="3430391" y="409004"/>
            <a:ext cx="5523722" cy="369332"/>
          </a:xfrm>
          <a:prstGeom prst="rect">
            <a:avLst/>
          </a:prstGeom>
          <a:noFill/>
        </p:spPr>
        <p:txBody>
          <a:bodyPr wrap="square" rtlCol="0">
            <a:spAutoFit/>
          </a:bodyPr>
          <a:lstStyle/>
          <a:p>
            <a:pPr algn="ctr"/>
            <a:r>
              <a:rPr lang="pt-BR" dirty="0">
                <a:solidFill>
                  <a:schemeClr val="bg1">
                    <a:lumMod val="95000"/>
                    <a:lumOff val="5000"/>
                  </a:schemeClr>
                </a:solidFill>
              </a:rPr>
              <a:t>MICROSOFT WINDOWS</a:t>
            </a:r>
          </a:p>
        </p:txBody>
      </p:sp>
      <p:sp>
        <p:nvSpPr>
          <p:cNvPr id="5" name="CaixaDeTexto 4">
            <a:extLst>
              <a:ext uri="{FF2B5EF4-FFF2-40B4-BE49-F238E27FC236}">
                <a16:creationId xmlns:a16="http://schemas.microsoft.com/office/drawing/2014/main" id="{E2D51E73-B7A7-4998-B175-2EFA4FFDC6A8}"/>
              </a:ext>
            </a:extLst>
          </p:cNvPr>
          <p:cNvSpPr txBox="1"/>
          <p:nvPr/>
        </p:nvSpPr>
        <p:spPr>
          <a:xfrm>
            <a:off x="1318318" y="778336"/>
            <a:ext cx="9321281" cy="2523768"/>
          </a:xfrm>
          <a:prstGeom prst="rect">
            <a:avLst/>
          </a:prstGeom>
          <a:noFill/>
        </p:spPr>
        <p:txBody>
          <a:bodyPr wrap="square" rtlCol="0">
            <a:spAutoFit/>
          </a:bodyPr>
          <a:lstStyle/>
          <a:p>
            <a:pPr algn="just"/>
            <a:r>
              <a:rPr lang="pt-BR" sz="2000" dirty="0">
                <a:solidFill>
                  <a:schemeClr val="bg1">
                    <a:lumMod val="95000"/>
                    <a:lumOff val="5000"/>
                  </a:schemeClr>
                </a:solidFill>
                <a:latin typeface="Times New Roman" panose="02020603050405020304" pitchFamily="18" charset="0"/>
                <a:cs typeface="Times New Roman" panose="02020603050405020304" pitchFamily="18" charset="0"/>
              </a:rPr>
              <a:t>Microsoft Windows é uma popular família de sistemas operacionais criados pela Microsoft, empresa fundada por Bill Gates e Paul Allen. Antes da versão NT, era uma interface gráfica para o sistema operacional MS-DOS. O Windows é um produto comercial, com preços diferenciados para cada uma de suas versões. É o sistema operacional mais utilizado em computadores pessoais no mundo, embora uma grande quantidade de cópias sejam ilegais. O impacto deste sistema no mundo atual é muito grande devido ao enorme número de cópias instaladas</a:t>
            </a:r>
          </a:p>
          <a:p>
            <a:r>
              <a:rPr lang="pt-BR" dirty="0"/>
              <a:t>    </a:t>
            </a:r>
          </a:p>
        </p:txBody>
      </p:sp>
      <p:sp>
        <p:nvSpPr>
          <p:cNvPr id="7" name="CaixaDeTexto 6">
            <a:extLst>
              <a:ext uri="{FF2B5EF4-FFF2-40B4-BE49-F238E27FC236}">
                <a16:creationId xmlns:a16="http://schemas.microsoft.com/office/drawing/2014/main" id="{8B351959-4F11-4C79-9095-B4CF48AEF646}"/>
              </a:ext>
            </a:extLst>
          </p:cNvPr>
          <p:cNvSpPr txBox="1"/>
          <p:nvPr/>
        </p:nvSpPr>
        <p:spPr>
          <a:xfrm>
            <a:off x="328864" y="3180347"/>
            <a:ext cx="5470358" cy="3554819"/>
          </a:xfrm>
          <a:prstGeom prst="rect">
            <a:avLst/>
          </a:prstGeom>
          <a:noFill/>
        </p:spPr>
        <p:txBody>
          <a:bodyPr wrap="square" rtlCol="0">
            <a:spAutoFit/>
          </a:bodyPr>
          <a:lstStyle/>
          <a:p>
            <a:pPr algn="just">
              <a:lnSpc>
                <a:spcPct val="150000"/>
              </a:lnSpc>
              <a:spcAft>
                <a:spcPts val="0"/>
              </a:spcAft>
            </a:pPr>
            <a:r>
              <a:rPr lang="pt-BR" sz="1800" b="1" i="1" dirty="0">
                <a:solidFill>
                  <a:schemeClr val="bg1">
                    <a:lumMod val="95000"/>
                    <a:lumOff val="5000"/>
                  </a:schemeClr>
                </a:solidFill>
                <a:effectLst/>
                <a:latin typeface="Times New Roman" panose="02020603050405020304" pitchFamily="18" charset="0"/>
                <a:cs typeface="Times New Roman" panose="02020603050405020304" pitchFamily="18" charset="0"/>
              </a:rPr>
              <a:t>Vantagens:</a:t>
            </a:r>
            <a:r>
              <a:rPr lang="pt-BR" sz="1800" b="1" dirty="0">
                <a:solidFill>
                  <a:schemeClr val="bg1">
                    <a:lumMod val="95000"/>
                    <a:lumOff val="5000"/>
                  </a:schemeClr>
                </a:solidFill>
                <a:effectLst/>
                <a:latin typeface="Times New Roman" panose="02020603050405020304" pitchFamily="18" charset="0"/>
                <a:cs typeface="Times New Roman" panose="02020603050405020304" pitchFamily="18" charset="0"/>
              </a:rPr>
              <a:t> </a:t>
            </a:r>
            <a:endParaRPr lang="pt-BR" sz="18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r>
              <a:rPr lang="pt-BR" sz="1800" dirty="0">
                <a:solidFill>
                  <a:schemeClr val="bg1">
                    <a:lumMod val="95000"/>
                    <a:lumOff val="5000"/>
                  </a:schemeClr>
                </a:solidFill>
                <a:latin typeface="Times New Roman" panose="02020603050405020304" pitchFamily="18" charset="0"/>
                <a:cs typeface="Times New Roman" panose="02020603050405020304" pitchFamily="18" charset="0"/>
              </a:rPr>
              <a:t>O </a:t>
            </a:r>
            <a:r>
              <a:rPr lang="pt-BR" sz="1800" dirty="0" err="1">
                <a:solidFill>
                  <a:schemeClr val="bg1">
                    <a:lumMod val="95000"/>
                    <a:lumOff val="5000"/>
                  </a:schemeClr>
                </a:solidFill>
                <a:latin typeface="Times New Roman" panose="02020603050405020304" pitchFamily="18" charset="0"/>
                <a:cs typeface="Times New Roman" panose="02020603050405020304" pitchFamily="18" charset="0"/>
              </a:rPr>
              <a:t>windows</a:t>
            </a:r>
            <a:r>
              <a:rPr lang="pt-BR" sz="1800" dirty="0">
                <a:solidFill>
                  <a:schemeClr val="bg1">
                    <a:lumMod val="95000"/>
                    <a:lumOff val="5000"/>
                  </a:schemeClr>
                </a:solidFill>
                <a:latin typeface="Times New Roman" panose="02020603050405020304" pitchFamily="18" charset="0"/>
                <a:cs typeface="Times New Roman" panose="02020603050405020304" pitchFamily="18" charset="0"/>
              </a:rPr>
              <a:t> é um sistema operacional que a maioria dos usuários possui uma grande facilidades para utilizar, assim reduzindo os custos em treinamentos para os funcionários, sendo um ótimo sistema para empresas por possuir um ótimo suporte da Microsoft, roda na grande maioria dos computadores sem ter muitas dificuldades e incompatibilidades, suas versões para Servidores são bastante utilizadas no ambiente corporativo por causa do suporte e das facilidades disponíveis para manutenção e configuração dos servidores.</a:t>
            </a:r>
          </a:p>
          <a:p>
            <a:endParaRPr lang="pt-BR" dirty="0"/>
          </a:p>
        </p:txBody>
      </p:sp>
      <p:sp>
        <p:nvSpPr>
          <p:cNvPr id="8" name="CaixaDeTexto 7">
            <a:extLst>
              <a:ext uri="{FF2B5EF4-FFF2-40B4-BE49-F238E27FC236}">
                <a16:creationId xmlns:a16="http://schemas.microsoft.com/office/drawing/2014/main" id="{8ED47C7C-9DDC-4C61-AFD1-52F24D3BBACC}"/>
              </a:ext>
            </a:extLst>
          </p:cNvPr>
          <p:cNvSpPr txBox="1"/>
          <p:nvPr/>
        </p:nvSpPr>
        <p:spPr>
          <a:xfrm>
            <a:off x="6096000" y="3180347"/>
            <a:ext cx="5398333" cy="3000821"/>
          </a:xfrm>
          <a:prstGeom prst="rect">
            <a:avLst/>
          </a:prstGeom>
          <a:noFill/>
        </p:spPr>
        <p:txBody>
          <a:bodyPr wrap="square" rtlCol="0">
            <a:spAutoFit/>
          </a:bodyPr>
          <a:lstStyle/>
          <a:p>
            <a:pPr algn="just">
              <a:lnSpc>
                <a:spcPct val="150000"/>
              </a:lnSpc>
              <a:spcAft>
                <a:spcPts val="0"/>
              </a:spcAft>
            </a:pPr>
            <a:r>
              <a:rPr lang="pt-BR" b="1" dirty="0">
                <a:solidFill>
                  <a:schemeClr val="bg1">
                    <a:lumMod val="95000"/>
                    <a:lumOff val="5000"/>
                  </a:schemeClr>
                </a:solidFill>
                <a:effectLst/>
                <a:latin typeface="Arial" panose="020B0604020202020204" pitchFamily="34" charset="0"/>
              </a:rPr>
              <a:t> </a:t>
            </a:r>
            <a:r>
              <a:rPr lang="pt-BR" b="1" i="1" dirty="0">
                <a:solidFill>
                  <a:schemeClr val="bg1">
                    <a:lumMod val="95000"/>
                    <a:lumOff val="5000"/>
                  </a:schemeClr>
                </a:solidFill>
                <a:effectLst/>
                <a:latin typeface="Times New Roman" panose="02020603050405020304" pitchFamily="18" charset="0"/>
                <a:cs typeface="Times New Roman" panose="02020603050405020304" pitchFamily="18" charset="0"/>
              </a:rPr>
              <a:t>Desvantagens:</a:t>
            </a:r>
            <a:endParaRPr lang="pt-BR"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algn="just"/>
            <a:r>
              <a:rPr lang="pt-BR" dirty="0">
                <a:solidFill>
                  <a:schemeClr val="bg1">
                    <a:lumMod val="95000"/>
                    <a:lumOff val="5000"/>
                  </a:schemeClr>
                </a:solidFill>
                <a:latin typeface="Times New Roman" panose="02020603050405020304" pitchFamily="18" charset="0"/>
                <a:cs typeface="Times New Roman" panose="02020603050405020304" pitchFamily="18" charset="0"/>
              </a:rPr>
              <a:t>    Por ser um dos sistemas operacionais mais utilizados no mundo, ele acaba por ter uma facilidade em adquirir códigos maliciosos, uma outra desvantagem é o preço cobrado pelos sistemas, por mais popular que seja, os preços cobrados pela Microsoft são elevados, para empresas que estão começando a planejar sua área de TI muitas vezes os custos acabam ficando muito elevados e prejudicando na conta da empresa que também tem que investir em outros setores mais críticos da empresa.</a:t>
            </a:r>
          </a:p>
        </p:txBody>
      </p:sp>
    </p:spTree>
    <p:extLst>
      <p:ext uri="{BB962C8B-B14F-4D97-AF65-F5344CB8AC3E}">
        <p14:creationId xmlns:p14="http://schemas.microsoft.com/office/powerpoint/2010/main" val="2172037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D8A702C4-E3F4-43FF-8DE6-BF7428E03C09}"/>
              </a:ext>
            </a:extLst>
          </p:cNvPr>
          <p:cNvPicPr>
            <a:picLocks noChangeAspect="1"/>
          </p:cNvPicPr>
          <p:nvPr/>
        </p:nvPicPr>
        <p:blipFill rotWithShape="1">
          <a:blip r:embed="rId2">
            <a:alphaModFix amt="40000"/>
          </a:blip>
          <a:srcRect b="10000"/>
          <a:stretch/>
        </p:blipFill>
        <p:spPr>
          <a:xfrm>
            <a:off x="-37836" y="8477"/>
            <a:ext cx="12192000" cy="6857990"/>
          </a:xfrm>
          <a:prstGeom prst="rect">
            <a:avLst/>
          </a:prstGeom>
        </p:spPr>
      </p:pic>
      <p:sp>
        <p:nvSpPr>
          <p:cNvPr id="3" name="CaixaDeTexto 2">
            <a:extLst>
              <a:ext uri="{FF2B5EF4-FFF2-40B4-BE49-F238E27FC236}">
                <a16:creationId xmlns:a16="http://schemas.microsoft.com/office/drawing/2014/main" id="{14793EE0-D94F-4A43-A5B7-68AD10829CEC}"/>
              </a:ext>
            </a:extLst>
          </p:cNvPr>
          <p:cNvSpPr txBox="1"/>
          <p:nvPr/>
        </p:nvSpPr>
        <p:spPr>
          <a:xfrm>
            <a:off x="461361" y="494522"/>
            <a:ext cx="3337282" cy="1063690"/>
          </a:xfrm>
          <a:prstGeom prst="rect">
            <a:avLst/>
          </a:prstGeom>
        </p:spPr>
        <p:txBody>
          <a:bodyPr vert="horz" lIns="91440" tIns="45720" rIns="91440" bIns="45720" rtlCol="0" anchor="b">
            <a:normAutofit/>
          </a:bodyPr>
          <a:lstStyle/>
          <a:p>
            <a:pPr>
              <a:spcBef>
                <a:spcPct val="0"/>
              </a:spcBef>
              <a:spcAft>
                <a:spcPts val="600"/>
              </a:spcAft>
            </a:pPr>
            <a:r>
              <a:rPr lang="en-US" sz="4800" b="1" cap="all" dirty="0">
                <a:ln w="3175" cmpd="sng">
                  <a:noFill/>
                </a:ln>
                <a:latin typeface="+mj-lt"/>
                <a:ea typeface="+mj-ea"/>
                <a:cs typeface="+mj-cs"/>
              </a:rPr>
              <a:t>Mac OS</a:t>
            </a:r>
            <a:endParaRPr lang="en-US" sz="4800" cap="all" dirty="0">
              <a:ln w="3175" cmpd="sng">
                <a:noFill/>
              </a:ln>
              <a:latin typeface="+mj-lt"/>
              <a:ea typeface="+mj-ea"/>
              <a:cs typeface="+mj-cs"/>
            </a:endParaRPr>
          </a:p>
        </p:txBody>
      </p:sp>
      <p:sp>
        <p:nvSpPr>
          <p:cNvPr id="6" name="CaixaDeTexto 5">
            <a:extLst>
              <a:ext uri="{FF2B5EF4-FFF2-40B4-BE49-F238E27FC236}">
                <a16:creationId xmlns:a16="http://schemas.microsoft.com/office/drawing/2014/main" id="{C6C72251-63B0-4845-9577-659DAC0C63EC}"/>
              </a:ext>
            </a:extLst>
          </p:cNvPr>
          <p:cNvSpPr txBox="1"/>
          <p:nvPr/>
        </p:nvSpPr>
        <p:spPr>
          <a:xfrm>
            <a:off x="37837" y="1884783"/>
            <a:ext cx="5919520" cy="4801314"/>
          </a:xfrm>
          <a:prstGeom prst="rect">
            <a:avLst/>
          </a:prstGeom>
          <a:noFill/>
        </p:spPr>
        <p:txBody>
          <a:bodyPr wrap="square" rtlCol="0">
            <a:spAutoFit/>
          </a:bodyPr>
          <a:lstStyle/>
          <a:p>
            <a:pPr algn="just"/>
            <a:r>
              <a:rPr lang="pt-BR" dirty="0"/>
              <a:t>O</a:t>
            </a:r>
            <a:r>
              <a:rPr lang="pt-BR" dirty="0">
                <a:latin typeface="Times New Roman" panose="02020603050405020304" pitchFamily="18" charset="0"/>
                <a:cs typeface="Times New Roman" panose="02020603050405020304" pitchFamily="18" charset="0"/>
              </a:rPr>
              <a:t> Macintosh </a:t>
            </a:r>
            <a:r>
              <a:rPr lang="pt-BR" dirty="0" err="1">
                <a:latin typeface="Times New Roman" panose="02020603050405020304" pitchFamily="18" charset="0"/>
                <a:cs typeface="Times New Roman" panose="02020603050405020304" pitchFamily="18" charset="0"/>
              </a:rPr>
              <a:t>Operating</a:t>
            </a:r>
            <a:r>
              <a:rPr lang="pt-BR" dirty="0">
                <a:latin typeface="Times New Roman" panose="02020603050405020304" pitchFamily="18" charset="0"/>
                <a:cs typeface="Times New Roman" panose="02020603050405020304" pitchFamily="18" charset="0"/>
              </a:rPr>
              <a:t> System (Mac OS) é a denominação do sistema operacional padrão dos computadores Macintosh produzidos pela Apple Inc.. A primeira versão foi lançada em 1984. Até antes da versão 7.6, era apenas chamado System (ex.: System 4, System 7), da versão 7.6 em diante passou a ser chamado Mac OS. Até a versão 10.7, denominava-se Mac OS X. A partir da versão 10.8, removeu-se o "Mac", utilizando-se apenas OS X. Foi o primeiro sistema gráfico amplamente usado em computadores a usar ícones para representar os itens do computador, como programas, pastas e documentos.            Também foi pioneiro na disseminação do conceito de Desktop, com uma Mesa de Trabalho com ícones de documentos, pastas e uma lixeira, em analogia ao ambiente de escritório. O lançamento do Mac OS X foi um marco para o sistema operacional. Na sua décima versão, o sistema foi remodelado como um todo, inclusive o núcleo que passou a ser baseado no do Unix BSD.</a:t>
            </a:r>
          </a:p>
        </p:txBody>
      </p:sp>
      <p:sp>
        <p:nvSpPr>
          <p:cNvPr id="7" name="CaixaDeTexto 6">
            <a:extLst>
              <a:ext uri="{FF2B5EF4-FFF2-40B4-BE49-F238E27FC236}">
                <a16:creationId xmlns:a16="http://schemas.microsoft.com/office/drawing/2014/main" id="{07772BF0-852F-4940-8CF0-8D5918BA056B}"/>
              </a:ext>
            </a:extLst>
          </p:cNvPr>
          <p:cNvSpPr txBox="1"/>
          <p:nvPr/>
        </p:nvSpPr>
        <p:spPr>
          <a:xfrm>
            <a:off x="6304547" y="228600"/>
            <a:ext cx="5638800" cy="3810001"/>
          </a:xfrm>
          <a:prstGeom prst="rect">
            <a:avLst/>
          </a:prstGeom>
          <a:noFill/>
        </p:spPr>
        <p:txBody>
          <a:bodyPr wrap="square" rtlCol="0">
            <a:spAutoFit/>
          </a:bodyPr>
          <a:lstStyle/>
          <a:p>
            <a:pPr algn="just">
              <a:lnSpc>
                <a:spcPct val="150000"/>
              </a:lnSpc>
              <a:spcAft>
                <a:spcPts val="0"/>
              </a:spcAft>
            </a:pPr>
            <a:r>
              <a:rPr lang="pt-BR" b="1" i="1" dirty="0">
                <a:effectLst/>
                <a:latin typeface="Times New Roman" panose="02020603050405020304" pitchFamily="18" charset="0"/>
                <a:cs typeface="Times New Roman" panose="02020603050405020304" pitchFamily="18" charset="0"/>
              </a:rPr>
              <a:t>Vantagens:</a:t>
            </a:r>
            <a:endParaRPr lang="pt-BR" dirty="0">
              <a:latin typeface="Times New Roman" panose="02020603050405020304" pitchFamily="18" charset="0"/>
              <a:cs typeface="Times New Roman" panose="02020603050405020304" pitchFamily="18" charset="0"/>
            </a:endParaRPr>
          </a:p>
          <a:p>
            <a:pPr algn="just"/>
            <a:r>
              <a:rPr lang="pt-BR" dirty="0">
                <a:latin typeface="Times New Roman" panose="02020603050405020304" pitchFamily="18" charset="0"/>
                <a:cs typeface="Times New Roman" panose="02020603050405020304" pitchFamily="18" charset="0"/>
              </a:rPr>
              <a:t>    Os computadores Apple são mais seguros e menos atingidos por vírus. Os criminosos estão mais preocupados em desenvolver pragas para Windows para promover ataques em massa. Como o uso do sistema operacional Mac OS X é mais restrito, não há tanto investimento na produção de códigos maliciosos para essa tecnologia.</a:t>
            </a:r>
            <a:br>
              <a:rPr lang="pt-BR" dirty="0">
                <a:latin typeface="Times New Roman" panose="02020603050405020304" pitchFamily="18" charset="0"/>
                <a:cs typeface="Times New Roman" panose="02020603050405020304" pitchFamily="18" charset="0"/>
              </a:rPr>
            </a:br>
            <a:r>
              <a:rPr lang="pt-BR" dirty="0">
                <a:latin typeface="Times New Roman" panose="02020603050405020304" pitchFamily="18" charset="0"/>
                <a:cs typeface="Times New Roman" panose="02020603050405020304" pitchFamily="18" charset="0"/>
              </a:rPr>
              <a:t>    Melhor desempenho por rodarem programas nativos, as máquinas Apple apresentam uma performance melhor que a dos PCs, principalmente no processamento das aplicações de arte. O sistema operacional até pode rodar em PCs mas não traria as vantagens do hardware das maquinas da Apple.</a:t>
            </a:r>
          </a:p>
        </p:txBody>
      </p:sp>
      <p:sp>
        <p:nvSpPr>
          <p:cNvPr id="15" name="CaixaDeTexto 14">
            <a:extLst>
              <a:ext uri="{FF2B5EF4-FFF2-40B4-BE49-F238E27FC236}">
                <a16:creationId xmlns:a16="http://schemas.microsoft.com/office/drawing/2014/main" id="{5E84A8BC-E9A1-4F9E-8D99-48CC61C03E73}"/>
              </a:ext>
            </a:extLst>
          </p:cNvPr>
          <p:cNvSpPr txBox="1"/>
          <p:nvPr/>
        </p:nvSpPr>
        <p:spPr>
          <a:xfrm>
            <a:off x="6292653" y="3933989"/>
            <a:ext cx="5902523" cy="3000821"/>
          </a:xfrm>
          <a:prstGeom prst="rect">
            <a:avLst/>
          </a:prstGeom>
          <a:noFill/>
        </p:spPr>
        <p:txBody>
          <a:bodyPr wrap="square">
            <a:spAutoFit/>
          </a:bodyPr>
          <a:lstStyle/>
          <a:p>
            <a:pPr algn="just">
              <a:lnSpc>
                <a:spcPct val="150000"/>
              </a:lnSpc>
              <a:spcAft>
                <a:spcPts val="0"/>
              </a:spcAft>
            </a:pPr>
            <a:r>
              <a:rPr lang="pt-BR" b="1" i="1" dirty="0">
                <a:effectLst/>
                <a:latin typeface="Times New Roman" panose="02020603050405020304" pitchFamily="18" charset="0"/>
                <a:cs typeface="Times New Roman" panose="02020603050405020304" pitchFamily="18" charset="0"/>
              </a:rPr>
              <a:t>Desvantagens:</a:t>
            </a:r>
            <a:endParaRPr lang="pt-BR" dirty="0">
              <a:effectLst/>
              <a:latin typeface="Times New Roman" panose="02020603050405020304" pitchFamily="18" charset="0"/>
              <a:cs typeface="Times New Roman" panose="02020603050405020304" pitchFamily="18" charset="0"/>
            </a:endParaRPr>
          </a:p>
          <a:p>
            <a:pPr algn="just"/>
            <a:r>
              <a:rPr lang="pt-BR" dirty="0">
                <a:latin typeface="Times New Roman" panose="02020603050405020304" pitchFamily="18" charset="0"/>
                <a:cs typeface="Times New Roman" panose="02020603050405020304" pitchFamily="18" charset="0"/>
              </a:rPr>
              <a:t>    Por serem mais sofisticados, os computadores da Apple são mais caros que os PCs. Manutenção muito elevada dos equipamentos(hardware). O suporte técnico da Apple no Brasil é precário, não apenas para hardware mas para software. Muitos programas produzidos para Windows já rodam em Mac, mas a escala ainda é baixa, se comparada à indústria para o mercado de PC, sem falar que estas ferramentas não rodam tão fluente no sistema, que por muitas vezes acaba diminuindo o desempenho.</a:t>
            </a:r>
          </a:p>
        </p:txBody>
      </p:sp>
      <p:pic>
        <p:nvPicPr>
          <p:cNvPr id="11" name="Imagem 10" descr="Ícone&#10;&#10;Descrição gerada automaticamente">
            <a:extLst>
              <a:ext uri="{FF2B5EF4-FFF2-40B4-BE49-F238E27FC236}">
                <a16:creationId xmlns:a16="http://schemas.microsoft.com/office/drawing/2014/main" id="{9409EFF4-45B8-410B-90DB-A4E414A8F7F0}"/>
              </a:ext>
            </a:extLst>
          </p:cNvPr>
          <p:cNvPicPr>
            <a:picLocks noChangeAspect="1"/>
          </p:cNvPicPr>
          <p:nvPr/>
        </p:nvPicPr>
        <p:blipFill>
          <a:blip r:embed="rId3"/>
          <a:stretch>
            <a:fillRect/>
          </a:stretch>
        </p:blipFill>
        <p:spPr>
          <a:xfrm>
            <a:off x="3313624" y="796002"/>
            <a:ext cx="1369596" cy="7622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8274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Imagem 2" descr="Uma imagem contendo Logotipo&#10;&#10;Descrição gerada automaticamente">
            <a:extLst>
              <a:ext uri="{FF2B5EF4-FFF2-40B4-BE49-F238E27FC236}">
                <a16:creationId xmlns:a16="http://schemas.microsoft.com/office/drawing/2014/main" id="{12545F7A-7484-44F9-822D-09A32216B84F}"/>
              </a:ext>
            </a:extLst>
          </p:cNvPr>
          <p:cNvPicPr>
            <a:picLocks noChangeAspect="1"/>
          </p:cNvPicPr>
          <p:nvPr/>
        </p:nvPicPr>
        <p:blipFill rotWithShape="1">
          <a:blip r:embed="rId2"/>
          <a:srcRect t="4794" b="5206"/>
          <a:stretch/>
        </p:blipFill>
        <p:spPr>
          <a:xfrm>
            <a:off x="20" y="10"/>
            <a:ext cx="12191980" cy="6857990"/>
          </a:xfrm>
          <a:prstGeom prst="rect">
            <a:avLst/>
          </a:prstGeom>
        </p:spPr>
      </p:pic>
      <p:sp>
        <p:nvSpPr>
          <p:cNvPr id="4" name="CaixaDeTexto 3">
            <a:extLst>
              <a:ext uri="{FF2B5EF4-FFF2-40B4-BE49-F238E27FC236}">
                <a16:creationId xmlns:a16="http://schemas.microsoft.com/office/drawing/2014/main" id="{E4BA8F98-3639-4D4B-940C-60F7DFAADD5C}"/>
              </a:ext>
            </a:extLst>
          </p:cNvPr>
          <p:cNvSpPr txBox="1"/>
          <p:nvPr/>
        </p:nvSpPr>
        <p:spPr>
          <a:xfrm>
            <a:off x="4902868" y="356755"/>
            <a:ext cx="2386263" cy="553998"/>
          </a:xfrm>
          <a:prstGeom prst="rect">
            <a:avLst/>
          </a:prstGeom>
          <a:noFill/>
        </p:spPr>
        <p:txBody>
          <a:bodyPr wrap="square">
            <a:spAutoFit/>
          </a:bodyPr>
          <a:lstStyle/>
          <a:p>
            <a:pPr algn="ctr"/>
            <a:r>
              <a:rPr lang="pt-BR" sz="3000" b="1" dirty="0">
                <a:effectLst/>
                <a:latin typeface="Times New Roman" panose="02020603050405020304" pitchFamily="18" charset="0"/>
                <a:cs typeface="Times New Roman" panose="02020603050405020304" pitchFamily="18" charset="0"/>
              </a:rPr>
              <a:t>LINUX</a:t>
            </a:r>
            <a:endParaRPr lang="pt-BR" sz="3000" dirty="0">
              <a:latin typeface="Times New Roman" panose="02020603050405020304" pitchFamily="18" charset="0"/>
              <a:cs typeface="Times New Roman" panose="02020603050405020304" pitchFamily="18" charset="0"/>
            </a:endParaRPr>
          </a:p>
        </p:txBody>
      </p:sp>
      <p:sp>
        <p:nvSpPr>
          <p:cNvPr id="7" name="CaixaDeTexto 6">
            <a:extLst>
              <a:ext uri="{FF2B5EF4-FFF2-40B4-BE49-F238E27FC236}">
                <a16:creationId xmlns:a16="http://schemas.microsoft.com/office/drawing/2014/main" id="{9553D5A9-2702-4C61-AF00-9BE3FAE18DB6}"/>
              </a:ext>
            </a:extLst>
          </p:cNvPr>
          <p:cNvSpPr txBox="1"/>
          <p:nvPr/>
        </p:nvSpPr>
        <p:spPr>
          <a:xfrm>
            <a:off x="0" y="910753"/>
            <a:ext cx="12191999" cy="3139321"/>
          </a:xfrm>
          <a:prstGeom prst="rect">
            <a:avLst/>
          </a:prstGeom>
          <a:noFill/>
        </p:spPr>
        <p:txBody>
          <a:bodyPr wrap="square">
            <a:spAutoFit/>
          </a:bodyPr>
          <a:lstStyle/>
          <a:p>
            <a:pPr algn="just">
              <a:spcAft>
                <a:spcPts val="0"/>
              </a:spcAft>
            </a:pPr>
            <a:r>
              <a:rPr lang="pt-BR" sz="1500" dirty="0">
                <a:solidFill>
                  <a:srgbClr val="FFFF00"/>
                </a:solidFill>
                <a:latin typeface="Times New Roman" panose="02020603050405020304" pitchFamily="18" charset="0"/>
                <a:cs typeface="Times New Roman" panose="02020603050405020304" pitchFamily="18" charset="0"/>
              </a:rPr>
              <a:t>Linux é ao mesmo tempo um kernel (ou núcleo) e o sistema operacional que roda sobre ele, dependendo do contexto em que você encontrar a referência. O kernel Linux foi criado em 1991 por Linus Torvalds, então um estudante finlandês, e hoje é mantido por uma comunidade mundial de desenvolvedores (que inclui programadores individuais e empresas como a IBM, a HP e a Hitachi).</a:t>
            </a:r>
            <a:br>
              <a:rPr lang="pt-BR" sz="1500" dirty="0">
                <a:solidFill>
                  <a:srgbClr val="FFFF00"/>
                </a:solidFill>
                <a:latin typeface="Times New Roman" panose="02020603050405020304" pitchFamily="18" charset="0"/>
                <a:cs typeface="Times New Roman" panose="02020603050405020304" pitchFamily="18" charset="0"/>
              </a:rPr>
            </a:br>
            <a:r>
              <a:rPr lang="pt-BR" sz="1500" dirty="0">
                <a:solidFill>
                  <a:srgbClr val="FFFF00"/>
                </a:solidFill>
                <a:latin typeface="Times New Roman" panose="02020603050405020304" pitchFamily="18" charset="0"/>
                <a:cs typeface="Times New Roman" panose="02020603050405020304" pitchFamily="18" charset="0"/>
              </a:rPr>
              <a:t>    O Linux é um núcleo monolítico: as funções do núcleo (escalonamento de processos, gerenciamento de memória, operações de entrada/saída, acesso ao sistema de arquivos) são executadas no espaço de núcleo. Uma característica do núcleo Linux é que algumas das funções (drivers de dispositivos, suporte à rede, sistema de arquivos, por exemplo) podem ser compiladas e executadas como módulos (em inglês: LKM - </a:t>
            </a:r>
            <a:r>
              <a:rPr lang="pt-BR" sz="1500" dirty="0" err="1">
                <a:solidFill>
                  <a:srgbClr val="FFFF00"/>
                </a:solidFill>
                <a:latin typeface="Times New Roman" panose="02020603050405020304" pitchFamily="18" charset="0"/>
                <a:cs typeface="Times New Roman" panose="02020603050405020304" pitchFamily="18" charset="0"/>
              </a:rPr>
              <a:t>loadable</a:t>
            </a:r>
            <a:r>
              <a:rPr lang="pt-BR" sz="1500" dirty="0">
                <a:solidFill>
                  <a:srgbClr val="FFFF00"/>
                </a:solidFill>
                <a:latin typeface="Times New Roman" panose="02020603050405020304" pitchFamily="18" charset="0"/>
                <a:cs typeface="Times New Roman" panose="02020603050405020304" pitchFamily="18" charset="0"/>
              </a:rPr>
              <a:t> kernel modules), que são bibliotecas compiladas separadamente da parte principal do núcleo e podem ser carregadas e descarregadas após o núcleo estar em execução.</a:t>
            </a:r>
            <a:br>
              <a:rPr lang="pt-BR" sz="1500" dirty="0">
                <a:solidFill>
                  <a:srgbClr val="FFFF00"/>
                </a:solidFill>
                <a:latin typeface="Times New Roman" panose="02020603050405020304" pitchFamily="18" charset="0"/>
                <a:cs typeface="Times New Roman" panose="02020603050405020304" pitchFamily="18" charset="0"/>
              </a:rPr>
            </a:br>
            <a:r>
              <a:rPr lang="pt-BR" sz="1500" dirty="0">
                <a:solidFill>
                  <a:srgbClr val="FFFF00"/>
                </a:solidFill>
                <a:latin typeface="Times New Roman" panose="02020603050405020304" pitchFamily="18" charset="0"/>
                <a:cs typeface="Times New Roman" panose="02020603050405020304" pitchFamily="18" charset="0"/>
              </a:rPr>
              <a:t>    Linux possui suporte de leitura e escrita a vários sistema de arquivos, de diversos sistemas operacionais, além de alguns sistemas nativos. Por isso, quando o Linux é instalado em dual boot com outros sistemas (Windows, por exemplo) ou mesmo funcionando como Live CD, ele poderá ler e escrever nas partições formatadas em FAT e NTFS. Por isto, Live CDs Linux são muito utilizados na manutenção e recuperação de outros sistemas operacionais. Entre os sistemas de ficheiros suportados pelo Linux, podemos citar FAT, NTFS, JFS, XFS, HPFS, </a:t>
            </a:r>
            <a:r>
              <a:rPr lang="pt-BR" sz="1500" dirty="0" err="1">
                <a:solidFill>
                  <a:srgbClr val="FFFF00"/>
                </a:solidFill>
                <a:latin typeface="Times New Roman" panose="02020603050405020304" pitchFamily="18" charset="0"/>
                <a:cs typeface="Times New Roman" panose="02020603050405020304" pitchFamily="18" charset="0"/>
              </a:rPr>
              <a:t>Minix</a:t>
            </a:r>
            <a:r>
              <a:rPr lang="pt-BR" sz="1500" dirty="0">
                <a:solidFill>
                  <a:srgbClr val="FFFF00"/>
                </a:solidFill>
                <a:latin typeface="Times New Roman" panose="02020603050405020304" pitchFamily="18" charset="0"/>
                <a:cs typeface="Times New Roman" panose="02020603050405020304" pitchFamily="18" charset="0"/>
              </a:rPr>
              <a:t> e ISO 9660 (sistema de ficheiros usado em </a:t>
            </a:r>
            <a:r>
              <a:rPr lang="pt-BR" sz="1500" dirty="0" err="1">
                <a:solidFill>
                  <a:srgbClr val="FFFF00"/>
                </a:solidFill>
                <a:latin typeface="Times New Roman" panose="02020603050405020304" pitchFamily="18" charset="0"/>
                <a:cs typeface="Times New Roman" panose="02020603050405020304" pitchFamily="18" charset="0"/>
              </a:rPr>
              <a:t>CD-ROMs</a:t>
            </a:r>
            <a:r>
              <a:rPr lang="pt-BR" sz="1500" dirty="0">
                <a:solidFill>
                  <a:srgbClr val="FFFF00"/>
                </a:solidFill>
                <a:latin typeface="Times New Roman" panose="02020603050405020304" pitchFamily="18" charset="0"/>
                <a:cs typeface="Times New Roman" panose="02020603050405020304" pitchFamily="18" charset="0"/>
              </a:rPr>
              <a:t>), este último também com as extensões RRIP (IEEE P1282) e ZISOFS.</a:t>
            </a:r>
            <a:br>
              <a:rPr lang="pt-BR" dirty="0">
                <a:solidFill>
                  <a:srgbClr val="FFFF00"/>
                </a:solidFill>
                <a:effectLst/>
              </a:rPr>
            </a:br>
            <a:endParaRPr lang="pt-BR" dirty="0">
              <a:solidFill>
                <a:srgbClr val="FFFF00"/>
              </a:solidFill>
              <a:effectLst/>
            </a:endParaRPr>
          </a:p>
        </p:txBody>
      </p:sp>
      <p:sp>
        <p:nvSpPr>
          <p:cNvPr id="8" name="CaixaDeTexto 7">
            <a:extLst>
              <a:ext uri="{FF2B5EF4-FFF2-40B4-BE49-F238E27FC236}">
                <a16:creationId xmlns:a16="http://schemas.microsoft.com/office/drawing/2014/main" id="{3EDA2977-C710-409F-AF85-50698358E4C3}"/>
              </a:ext>
            </a:extLst>
          </p:cNvPr>
          <p:cNvSpPr txBox="1"/>
          <p:nvPr/>
        </p:nvSpPr>
        <p:spPr>
          <a:xfrm>
            <a:off x="134353" y="3705758"/>
            <a:ext cx="5721015" cy="2795487"/>
          </a:xfrm>
          <a:prstGeom prst="rect">
            <a:avLst/>
          </a:prstGeom>
          <a:noFill/>
        </p:spPr>
        <p:txBody>
          <a:bodyPr wrap="square">
            <a:spAutoFit/>
          </a:bodyPr>
          <a:lstStyle/>
          <a:p>
            <a:pPr>
              <a:lnSpc>
                <a:spcPct val="150000"/>
              </a:lnSpc>
              <a:spcAft>
                <a:spcPts val="0"/>
              </a:spcAft>
            </a:pPr>
            <a:r>
              <a:rPr lang="pt-BR" sz="1500" b="1" i="1" dirty="0">
                <a:solidFill>
                  <a:srgbClr val="FFFF00"/>
                </a:solidFill>
                <a:effectLst/>
                <a:latin typeface="Times New Roman" panose="02020603050405020304" pitchFamily="18" charset="0"/>
                <a:cs typeface="Times New Roman" panose="02020603050405020304" pitchFamily="18" charset="0"/>
              </a:rPr>
              <a:t>Vantagens:</a:t>
            </a:r>
            <a:endParaRPr lang="pt-BR" sz="1500" dirty="0">
              <a:solidFill>
                <a:srgbClr val="FFFF00"/>
              </a:solidFill>
              <a:effectLst/>
              <a:latin typeface="Times New Roman" panose="02020603050405020304" pitchFamily="18" charset="0"/>
              <a:cs typeface="Times New Roman" panose="02020603050405020304" pitchFamily="18" charset="0"/>
            </a:endParaRPr>
          </a:p>
          <a:p>
            <a:pPr algn="just"/>
            <a:br>
              <a:rPr lang="pt-BR" sz="1500" dirty="0">
                <a:solidFill>
                  <a:srgbClr val="FFFF00"/>
                </a:solidFill>
                <a:latin typeface="Times New Roman" panose="02020603050405020304" pitchFamily="18" charset="0"/>
                <a:cs typeface="Times New Roman" panose="02020603050405020304" pitchFamily="18" charset="0"/>
              </a:rPr>
            </a:br>
            <a:r>
              <a:rPr lang="pt-BR" sz="1500" dirty="0">
                <a:solidFill>
                  <a:srgbClr val="FFFF00"/>
                </a:solidFill>
                <a:latin typeface="Times New Roman" panose="02020603050405020304" pitchFamily="18" charset="0"/>
                <a:cs typeface="Times New Roman" panose="02020603050405020304" pitchFamily="18" charset="0"/>
              </a:rPr>
              <a:t>    O Linux é baseado em software livre. Por isso, as empresas que distribuem o sistema não cobram pelo sistema em si, mas por serviços adicionais como publicação de manuais, suporte, treinamento, etc. Qualquer instalação ou alteração do sistema, no Linux, requer a autorização do "usuário root", que é uma espécie de usuário especial do sistema. Com isso, dificilmente um vírus ou programa malicioso será instalado a não ser que você autorize, inserindo sua senha e nome de usuário. Processos rodando em Linux podem ser encerrados de forma isolada, sem afetar todo o sistema.</a:t>
            </a:r>
          </a:p>
        </p:txBody>
      </p:sp>
      <p:sp>
        <p:nvSpPr>
          <p:cNvPr id="9" name="CaixaDeTexto 8">
            <a:extLst>
              <a:ext uri="{FF2B5EF4-FFF2-40B4-BE49-F238E27FC236}">
                <a16:creationId xmlns:a16="http://schemas.microsoft.com/office/drawing/2014/main" id="{DA78E4B1-1DFD-4FA6-AFDD-3C8BD66A4EA1}"/>
              </a:ext>
            </a:extLst>
          </p:cNvPr>
          <p:cNvSpPr txBox="1"/>
          <p:nvPr/>
        </p:nvSpPr>
        <p:spPr>
          <a:xfrm>
            <a:off x="6049880" y="3725811"/>
            <a:ext cx="6007767" cy="2862322"/>
          </a:xfrm>
          <a:prstGeom prst="rect">
            <a:avLst/>
          </a:prstGeom>
          <a:noFill/>
        </p:spPr>
        <p:txBody>
          <a:bodyPr wrap="square">
            <a:spAutoFit/>
          </a:bodyPr>
          <a:lstStyle/>
          <a:p>
            <a:pPr algn="just">
              <a:spcAft>
                <a:spcPts val="0"/>
              </a:spcAft>
            </a:pPr>
            <a:r>
              <a:rPr lang="pt-BR" sz="1000" b="1" i="1" dirty="0">
                <a:solidFill>
                  <a:srgbClr val="FFFF00"/>
                </a:solidFill>
                <a:effectLst/>
                <a:latin typeface="Arial" panose="020B0604020202020204" pitchFamily="34" charset="0"/>
              </a:rPr>
              <a:t>D</a:t>
            </a:r>
            <a:r>
              <a:rPr lang="pt-BR" sz="1500" b="1" i="1" dirty="0">
                <a:solidFill>
                  <a:srgbClr val="FFFF00"/>
                </a:solidFill>
                <a:effectLst/>
                <a:latin typeface="Times New Roman" panose="02020603050405020304" pitchFamily="18" charset="0"/>
                <a:cs typeface="Times New Roman" panose="02020603050405020304" pitchFamily="18" charset="0"/>
              </a:rPr>
              <a:t>esvantagens:</a:t>
            </a:r>
            <a:endParaRPr lang="pt-BR" sz="1500" dirty="0">
              <a:solidFill>
                <a:srgbClr val="FFFF00"/>
              </a:solidFill>
              <a:effectLst/>
              <a:latin typeface="Times New Roman" panose="02020603050405020304" pitchFamily="18" charset="0"/>
              <a:cs typeface="Times New Roman" panose="02020603050405020304" pitchFamily="18" charset="0"/>
            </a:endParaRPr>
          </a:p>
          <a:p>
            <a:pPr algn="just"/>
            <a:br>
              <a:rPr lang="pt-BR" sz="1500" dirty="0">
                <a:solidFill>
                  <a:srgbClr val="FFFF00"/>
                </a:solidFill>
                <a:latin typeface="Times New Roman" panose="02020603050405020304" pitchFamily="18" charset="0"/>
                <a:cs typeface="Times New Roman" panose="02020603050405020304" pitchFamily="18" charset="0"/>
              </a:rPr>
            </a:br>
            <a:r>
              <a:rPr lang="pt-BR" sz="1500" dirty="0">
                <a:solidFill>
                  <a:srgbClr val="FFFF00"/>
                </a:solidFill>
                <a:latin typeface="Times New Roman" panose="02020603050405020304" pitchFamily="18" charset="0"/>
                <a:cs typeface="Times New Roman" panose="02020603050405020304" pitchFamily="18" charset="0"/>
              </a:rPr>
              <a:t>    Falta de padronização, obrigando a pesquisar para resolver alguns incompatibilidades, bugs, e versões que não funcionam. Ausência de drivers para alguns hardwares.</a:t>
            </a:r>
            <a:br>
              <a:rPr lang="pt-BR" sz="1500" dirty="0">
                <a:solidFill>
                  <a:srgbClr val="FFFF00"/>
                </a:solidFill>
                <a:latin typeface="Times New Roman" panose="02020603050405020304" pitchFamily="18" charset="0"/>
                <a:cs typeface="Times New Roman" panose="02020603050405020304" pitchFamily="18" charset="0"/>
              </a:rPr>
            </a:br>
            <a:br>
              <a:rPr lang="pt-BR" sz="1500" dirty="0">
                <a:solidFill>
                  <a:srgbClr val="FFFF00"/>
                </a:solidFill>
                <a:latin typeface="Times New Roman" panose="02020603050405020304" pitchFamily="18" charset="0"/>
                <a:cs typeface="Times New Roman" panose="02020603050405020304" pitchFamily="18" charset="0"/>
              </a:rPr>
            </a:br>
            <a:r>
              <a:rPr lang="pt-BR" sz="1500" dirty="0">
                <a:solidFill>
                  <a:srgbClr val="FFFF00"/>
                </a:solidFill>
                <a:latin typeface="Times New Roman" panose="02020603050405020304" pitchFamily="18" charset="0"/>
                <a:cs typeface="Times New Roman" panose="02020603050405020304" pitchFamily="18" charset="0"/>
              </a:rPr>
              <a:t>    Cada sistema operacional tem sua vantagem e desvantagem, a escolha vai de acordo com as necessidades de cada um, para servidores onde </a:t>
            </a:r>
            <a:r>
              <a:rPr lang="pt-BR" sz="1500" dirty="0" err="1">
                <a:solidFill>
                  <a:srgbClr val="FFFF00"/>
                </a:solidFill>
                <a:latin typeface="Times New Roman" panose="02020603050405020304" pitchFamily="18" charset="0"/>
                <a:cs typeface="Times New Roman" panose="02020603050405020304" pitchFamily="18" charset="0"/>
              </a:rPr>
              <a:t>sera</a:t>
            </a:r>
            <a:r>
              <a:rPr lang="pt-BR" sz="1500" dirty="0">
                <a:solidFill>
                  <a:srgbClr val="FFFF00"/>
                </a:solidFill>
                <a:latin typeface="Times New Roman" panose="02020603050405020304" pitchFamily="18" charset="0"/>
                <a:cs typeface="Times New Roman" panose="02020603050405020304" pitchFamily="18" charset="0"/>
              </a:rPr>
              <a:t> hospedado sites eu aconselho a usar Linux, pois é um sistema o qual não vai travar tão sedo, para redes corporativos, criação de e-mail e outras ferramentas uma boa escolha é Windows pois é fácil e simples de configurar.</a:t>
            </a:r>
          </a:p>
        </p:txBody>
      </p:sp>
    </p:spTree>
    <p:extLst>
      <p:ext uri="{BB962C8B-B14F-4D97-AF65-F5344CB8AC3E}">
        <p14:creationId xmlns:p14="http://schemas.microsoft.com/office/powerpoint/2010/main" val="609678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id="{D34C582B-3C9D-4621-9718-9232B042AB38}"/>
              </a:ext>
            </a:extLst>
          </p:cNvPr>
          <p:cNvPicPr>
            <a:picLocks noChangeAspect="1"/>
          </p:cNvPicPr>
          <p:nvPr/>
        </p:nvPicPr>
        <p:blipFill rotWithShape="1">
          <a:blip r:embed="rId2">
            <a:alphaModFix amt="40000"/>
          </a:blip>
          <a:srcRect/>
          <a:stretch/>
        </p:blipFill>
        <p:spPr>
          <a:xfrm>
            <a:off x="-3175" y="10"/>
            <a:ext cx="12192000" cy="6857990"/>
          </a:xfrm>
          <a:prstGeom prst="rect">
            <a:avLst/>
          </a:prstGeom>
        </p:spPr>
      </p:pic>
      <p:sp>
        <p:nvSpPr>
          <p:cNvPr id="2" name="CaixaDeTexto 1">
            <a:extLst>
              <a:ext uri="{FF2B5EF4-FFF2-40B4-BE49-F238E27FC236}">
                <a16:creationId xmlns:a16="http://schemas.microsoft.com/office/drawing/2014/main" id="{7582BD0C-56F8-46DD-B805-668B858CE697}"/>
              </a:ext>
            </a:extLst>
          </p:cNvPr>
          <p:cNvSpPr txBox="1"/>
          <p:nvPr/>
        </p:nvSpPr>
        <p:spPr>
          <a:xfrm>
            <a:off x="684212" y="685799"/>
            <a:ext cx="8001000" cy="2971801"/>
          </a:xfrm>
          <a:prstGeom prst="rect">
            <a:avLst/>
          </a:prstGeom>
        </p:spPr>
        <p:txBody>
          <a:bodyPr vert="horz" lIns="91440" tIns="45720" rIns="91440" bIns="45720" rtlCol="0" anchor="b">
            <a:normAutofit/>
          </a:bodyPr>
          <a:lstStyle/>
          <a:p>
            <a:pPr>
              <a:spcBef>
                <a:spcPct val="0"/>
              </a:spcBef>
              <a:spcAft>
                <a:spcPts val="600"/>
              </a:spcAft>
            </a:pPr>
            <a:r>
              <a:rPr lang="en-US" sz="4800" cap="all">
                <a:ln w="3175" cmpd="sng">
                  <a:noFill/>
                </a:ln>
                <a:latin typeface="+mj-lt"/>
                <a:ea typeface="+mj-ea"/>
                <a:cs typeface="+mj-cs"/>
              </a:rPr>
              <a:t>MAINFRAMES</a:t>
            </a:r>
          </a:p>
        </p:txBody>
      </p:sp>
      <p:sp>
        <p:nvSpPr>
          <p:cNvPr id="12" name="CaixaDeTexto 11">
            <a:extLst>
              <a:ext uri="{FF2B5EF4-FFF2-40B4-BE49-F238E27FC236}">
                <a16:creationId xmlns:a16="http://schemas.microsoft.com/office/drawing/2014/main" id="{C317FE32-E964-4859-89D0-45AC64E2F584}"/>
              </a:ext>
            </a:extLst>
          </p:cNvPr>
          <p:cNvSpPr txBox="1"/>
          <p:nvPr/>
        </p:nvSpPr>
        <p:spPr>
          <a:xfrm>
            <a:off x="6083831" y="228600"/>
            <a:ext cx="6104994" cy="6186309"/>
          </a:xfrm>
          <a:prstGeom prst="rect">
            <a:avLst/>
          </a:prstGeom>
          <a:noFill/>
        </p:spPr>
        <p:txBody>
          <a:bodyPr wrap="square">
            <a:spAutoFit/>
          </a:bodyPr>
          <a:lstStyle/>
          <a:p>
            <a:pPr algn="just"/>
            <a:r>
              <a:rPr lang="pt-BR" dirty="0">
                <a:latin typeface="Times New Roman" panose="02020603050405020304" pitchFamily="18" charset="0"/>
                <a:cs typeface="Times New Roman" panose="02020603050405020304" pitchFamily="18" charset="0"/>
              </a:rPr>
              <a:t>é uma plataforma integrada de computadores capaz de processar grandes volumes de informações em curtos espaços de tempo. Atualmente, estas plataformas oferecem serviços a milhares de usuários através de inúmeros terminais – conectados diretamente ou em rede – empregando softwares modernos e flexíveis. É o servidor mais evoluído que existe, por isso cerca de 95% dos dados do sistema financeiro/seguro mundial são processados em Mainframe.</a:t>
            </a:r>
          </a:p>
          <a:p>
            <a:pPr algn="just"/>
            <a:r>
              <a:rPr lang="pt-BR" dirty="0">
                <a:latin typeface="Times New Roman" panose="02020603050405020304" pitchFamily="18" charset="0"/>
                <a:cs typeface="Times New Roman" panose="02020603050405020304" pitchFamily="18" charset="0"/>
              </a:rPr>
              <a:t>Os mainframes têm a capacidade de executar diferentes sistemas operacionais, sendo seus recursos de hardware virtualizados através de um componente de hardware nativo (PR/SM) ou adicionalmente por software. Desta forma um único mainframe pode substituir dezenas ou mesmo centenas de servidores menores usando máquinas virtuais.</a:t>
            </a:r>
          </a:p>
          <a:p>
            <a:pPr algn="just"/>
            <a:r>
              <a:rPr lang="pt-BR" dirty="0">
                <a:latin typeface="Times New Roman" panose="02020603050405020304" pitchFamily="18" charset="0"/>
                <a:cs typeface="Times New Roman" panose="02020603050405020304" pitchFamily="18" charset="0"/>
              </a:rPr>
              <a:t>Das linguagens mais utilizadas atualmente, destacam-se: </a:t>
            </a:r>
            <a:r>
              <a:rPr lang="pt-BR" dirty="0" err="1">
                <a:latin typeface="Times New Roman" panose="02020603050405020304" pitchFamily="18" charset="0"/>
                <a:cs typeface="Times New Roman" panose="02020603050405020304" pitchFamily="18" charset="0"/>
              </a:rPr>
              <a:t>Cobol</a:t>
            </a:r>
            <a:r>
              <a:rPr lang="pt-BR" dirty="0">
                <a:latin typeface="Times New Roman" panose="02020603050405020304" pitchFamily="18" charset="0"/>
                <a:cs typeface="Times New Roman" panose="02020603050405020304" pitchFamily="18" charset="0"/>
              </a:rPr>
              <a:t> e Natural. Sigla de Common Business </a:t>
            </a:r>
            <a:r>
              <a:rPr lang="pt-BR" dirty="0" err="1">
                <a:latin typeface="Times New Roman" panose="02020603050405020304" pitchFamily="18" charset="0"/>
                <a:cs typeface="Times New Roman" panose="02020603050405020304" pitchFamily="18" charset="0"/>
              </a:rPr>
              <a:t>Oriented</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Language</a:t>
            </a:r>
            <a:r>
              <a:rPr lang="pt-BR" dirty="0">
                <a:latin typeface="Times New Roman" panose="02020603050405020304" pitchFamily="18" charset="0"/>
                <a:cs typeface="Times New Roman" panose="02020603050405020304" pitchFamily="18" charset="0"/>
              </a:rPr>
              <a:t> (Linguagem Orientada aos Negócios), o linguagem </a:t>
            </a:r>
            <a:r>
              <a:rPr lang="pt-BR" dirty="0" err="1">
                <a:latin typeface="Times New Roman" panose="02020603050405020304" pitchFamily="18" charset="0"/>
                <a:cs typeface="Times New Roman" panose="02020603050405020304" pitchFamily="18" charset="0"/>
              </a:rPr>
              <a:t>Cobol</a:t>
            </a:r>
            <a:r>
              <a:rPr lang="pt-BR" dirty="0">
                <a:latin typeface="Times New Roman" panose="02020603050405020304" pitchFamily="18" charset="0"/>
                <a:cs typeface="Times New Roman" panose="02020603050405020304" pitchFamily="18" charset="0"/>
              </a:rPr>
              <a:t> define seu objetivo principal em sistemas comerciais, financeiros e administrativos para empresas e governos. Foi definido na especificação original, possuía excelentes capacidades de auto documentação, bons métodos de manuseio de arquivos, e excepcional modelagem de dados.</a:t>
            </a:r>
          </a:p>
        </p:txBody>
      </p:sp>
    </p:spTree>
    <p:extLst>
      <p:ext uri="{BB962C8B-B14F-4D97-AF65-F5344CB8AC3E}">
        <p14:creationId xmlns:p14="http://schemas.microsoft.com/office/powerpoint/2010/main" val="2833036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599A4C-5339-4209-9ED2-A0EE54A879FB}"/>
              </a:ext>
            </a:extLst>
          </p:cNvPr>
          <p:cNvSpPr txBox="1"/>
          <p:nvPr/>
        </p:nvSpPr>
        <p:spPr>
          <a:xfrm>
            <a:off x="3007895" y="224589"/>
            <a:ext cx="5967663" cy="400110"/>
          </a:xfrm>
          <a:prstGeom prst="rect">
            <a:avLst/>
          </a:prstGeom>
          <a:noFill/>
        </p:spPr>
        <p:txBody>
          <a:bodyPr wrap="square" rtlCol="0">
            <a:spAutoFit/>
          </a:bodyPr>
          <a:lstStyle/>
          <a:p>
            <a:pPr algn="ctr"/>
            <a:r>
              <a:rPr lang="pt-BR" sz="2000" dirty="0">
                <a:latin typeface="Times New Roman" panose="02020603050405020304" pitchFamily="18" charset="0"/>
                <a:cs typeface="Times New Roman" panose="02020603050405020304" pitchFamily="18" charset="0"/>
              </a:rPr>
              <a:t>CLASSIFICAÇÕES DE SOFTWARES </a:t>
            </a:r>
          </a:p>
        </p:txBody>
      </p:sp>
      <p:sp>
        <p:nvSpPr>
          <p:cNvPr id="4" name="CaixaDeTexto 3">
            <a:extLst>
              <a:ext uri="{FF2B5EF4-FFF2-40B4-BE49-F238E27FC236}">
                <a16:creationId xmlns:a16="http://schemas.microsoft.com/office/drawing/2014/main" id="{A8DFA4DD-DD5E-4A3A-B490-625E20AB430E}"/>
              </a:ext>
            </a:extLst>
          </p:cNvPr>
          <p:cNvSpPr txBox="1"/>
          <p:nvPr/>
        </p:nvSpPr>
        <p:spPr>
          <a:xfrm>
            <a:off x="172451" y="624699"/>
            <a:ext cx="9380621" cy="2862322"/>
          </a:xfrm>
          <a:prstGeom prst="rect">
            <a:avLst/>
          </a:prstGeom>
          <a:noFill/>
        </p:spPr>
        <p:txBody>
          <a:bodyPr wrap="square">
            <a:spAutoFit/>
          </a:bodyPr>
          <a:lstStyle/>
          <a:p>
            <a:pPr algn="just"/>
            <a:r>
              <a:rPr lang="pt-BR" sz="2000" b="1" i="0" dirty="0">
                <a:effectLst/>
                <a:latin typeface="Times New Roman" panose="02020603050405020304" pitchFamily="18" charset="0"/>
                <a:cs typeface="Times New Roman" panose="02020603050405020304" pitchFamily="18" charset="0"/>
              </a:rPr>
              <a:t>Definição:</a:t>
            </a:r>
          </a:p>
          <a:p>
            <a:pPr algn="just"/>
            <a:r>
              <a:rPr lang="pt-BR" sz="2000" b="0" i="0" dirty="0">
                <a:effectLst/>
                <a:latin typeface="Times New Roman" panose="02020603050405020304" pitchFamily="18" charset="0"/>
                <a:cs typeface="Times New Roman" panose="02020603050405020304" pitchFamily="18" charset="0"/>
              </a:rPr>
              <a:t>Software, </a:t>
            </a:r>
            <a:r>
              <a:rPr lang="pt-BR" sz="2000" b="0" i="0" dirty="0" err="1">
                <a:effectLst/>
                <a:latin typeface="Times New Roman" panose="02020603050405020304" pitchFamily="18" charset="0"/>
                <a:cs typeface="Times New Roman" panose="02020603050405020304" pitchFamily="18" charset="0"/>
              </a:rPr>
              <a:t>logiciário</a:t>
            </a:r>
            <a:r>
              <a:rPr lang="pt-BR" sz="2000" b="0" i="0" dirty="0">
                <a:effectLst/>
                <a:latin typeface="Times New Roman" panose="02020603050405020304" pitchFamily="18" charset="0"/>
                <a:cs typeface="Times New Roman" panose="02020603050405020304" pitchFamily="18" charset="0"/>
              </a:rPr>
              <a:t> ou suporte lógico é uma sequência de instruções a serem seguidas e/ou executadas, na manipulação, redirecionamento ou modificação de um dado/informação ou acontecimento. Software também é o nome dado ao comportamento exibido por essa </a:t>
            </a:r>
            <a:r>
              <a:rPr lang="pt-BR" sz="2000" b="0" i="0" dirty="0" err="1">
                <a:effectLst/>
                <a:latin typeface="Times New Roman" panose="02020603050405020304" pitchFamily="18" charset="0"/>
                <a:cs typeface="Times New Roman" panose="02020603050405020304" pitchFamily="18" charset="0"/>
              </a:rPr>
              <a:t>seqüência</a:t>
            </a:r>
            <a:r>
              <a:rPr lang="pt-BR" sz="2000" b="0" i="0" dirty="0">
                <a:effectLst/>
                <a:latin typeface="Times New Roman" panose="02020603050405020304" pitchFamily="18" charset="0"/>
                <a:cs typeface="Times New Roman" panose="02020603050405020304" pitchFamily="18" charset="0"/>
              </a:rPr>
              <a:t> de instruções quando executada em um computador ou máquina semelhante. Software também é um produto e é desenvolvido pela Engenharia de software, e inclui não só o programa de computador propriamente dito, mas também manuais e especificações. Para fins contábeis e financeiros, o Software é considerado um Bens de capital.</a:t>
            </a:r>
          </a:p>
        </p:txBody>
      </p:sp>
      <p:sp>
        <p:nvSpPr>
          <p:cNvPr id="6" name="CaixaDeTexto 5">
            <a:extLst>
              <a:ext uri="{FF2B5EF4-FFF2-40B4-BE49-F238E27FC236}">
                <a16:creationId xmlns:a16="http://schemas.microsoft.com/office/drawing/2014/main" id="{30CB2419-BD87-4CEE-9FAF-310216D1E6AB}"/>
              </a:ext>
            </a:extLst>
          </p:cNvPr>
          <p:cNvSpPr txBox="1"/>
          <p:nvPr/>
        </p:nvSpPr>
        <p:spPr>
          <a:xfrm>
            <a:off x="292769" y="3690281"/>
            <a:ext cx="5747084" cy="2585323"/>
          </a:xfrm>
          <a:prstGeom prst="rect">
            <a:avLst/>
          </a:prstGeom>
          <a:noFill/>
        </p:spPr>
        <p:txBody>
          <a:bodyPr wrap="square">
            <a:spAutoFit/>
          </a:bodyPr>
          <a:lstStyle/>
          <a:p>
            <a:pPr algn="l"/>
            <a:r>
              <a:rPr lang="pt-BR" b="1" i="0" dirty="0">
                <a:effectLst/>
                <a:latin typeface="Times New Roman" panose="02020603050405020304" pitchFamily="18" charset="0"/>
                <a:cs typeface="Times New Roman" panose="02020603050405020304" pitchFamily="18" charset="0"/>
              </a:rPr>
              <a:t>SOFTWARE DE SISTEMA</a:t>
            </a:r>
          </a:p>
          <a:p>
            <a:pPr algn="just"/>
            <a:r>
              <a:rPr lang="pt-BR" b="0" i="0" dirty="0">
                <a:effectLst/>
                <a:latin typeface="Times New Roman" panose="02020603050405020304" pitchFamily="18" charset="0"/>
                <a:cs typeface="Times New Roman" panose="02020603050405020304" pitchFamily="18" charset="0"/>
              </a:rPr>
              <a:t>Geralmente dividido em SISTEMAS OPERACIONAIS e PROGRAMAS UTILITÁRIOS. Para começar os Sist. Operacionais são de grande importância, pois eles nos dão a opção de "dizer ao computador o que ele deve fazer". Três exemplos bastante conhecidos do nosso público são o </a:t>
            </a:r>
            <a:r>
              <a:rPr lang="pt-BR"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Mac</a:t>
            </a:r>
            <a:r>
              <a:rPr lang="pt-BR" b="0" i="0" dirty="0">
                <a:effectLst/>
                <a:latin typeface="Times New Roman" panose="02020603050405020304" pitchFamily="18" charset="0"/>
                <a:cs typeface="Times New Roman" panose="02020603050405020304" pitchFamily="18" charset="0"/>
              </a:rPr>
              <a:t>, o </a:t>
            </a:r>
            <a:r>
              <a:rPr lang="pt-BR" b="0" i="0"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Windows</a:t>
            </a:r>
            <a:r>
              <a:rPr lang="pt-BR" b="0" i="0" dirty="0">
                <a:effectLst/>
                <a:latin typeface="Times New Roman" panose="02020603050405020304" pitchFamily="18" charset="0"/>
                <a:cs typeface="Times New Roman" panose="02020603050405020304" pitchFamily="18" charset="0"/>
              </a:rPr>
              <a:t> e o </a:t>
            </a:r>
            <a:r>
              <a:rPr lang="pt-BR"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Linux</a:t>
            </a:r>
            <a:r>
              <a:rPr lang="pt-BR" b="0" i="0" dirty="0">
                <a:effectLst/>
                <a:latin typeface="Times New Roman" panose="02020603050405020304" pitchFamily="18" charset="0"/>
                <a:cs typeface="Times New Roman" panose="02020603050405020304" pitchFamily="18" charset="0"/>
              </a:rPr>
              <a:t>. Os </a:t>
            </a:r>
            <a:r>
              <a:rPr lang="pt-BR" b="0" i="0" dirty="0" err="1">
                <a:effectLst/>
                <a:latin typeface="Times New Roman" panose="02020603050405020304" pitchFamily="18" charset="0"/>
                <a:cs typeface="Times New Roman" panose="02020603050405020304" pitchFamily="18" charset="0"/>
              </a:rPr>
              <a:t>Prog</a:t>
            </a:r>
            <a:r>
              <a:rPr lang="pt-BR" b="0" i="0" dirty="0">
                <a:effectLst/>
                <a:latin typeface="Times New Roman" panose="02020603050405020304" pitchFamily="18" charset="0"/>
                <a:cs typeface="Times New Roman" panose="02020603050405020304" pitchFamily="18" charset="0"/>
              </a:rPr>
              <a:t>. Utilitários geralmente são softwares de menor porte com funções mais especificas tipo: Verificação de Disco, Cópias de Segurança entre outros</a:t>
            </a:r>
            <a:r>
              <a:rPr lang="pt-BR" b="0" i="0" dirty="0">
                <a:solidFill>
                  <a:srgbClr val="444444"/>
                </a:solidFill>
                <a:effectLst/>
                <a:latin typeface="Times New Roman" panose="02020603050405020304" pitchFamily="18" charset="0"/>
                <a:cs typeface="Times New Roman" panose="02020603050405020304" pitchFamily="18" charset="0"/>
              </a:rPr>
              <a:t>.</a:t>
            </a:r>
          </a:p>
        </p:txBody>
      </p:sp>
      <p:sp>
        <p:nvSpPr>
          <p:cNvPr id="8" name="CaixaDeTexto 7">
            <a:extLst>
              <a:ext uri="{FF2B5EF4-FFF2-40B4-BE49-F238E27FC236}">
                <a16:creationId xmlns:a16="http://schemas.microsoft.com/office/drawing/2014/main" id="{F3962BCC-33D9-4F91-8FC9-57772EBF01FF}"/>
              </a:ext>
            </a:extLst>
          </p:cNvPr>
          <p:cNvSpPr txBox="1"/>
          <p:nvPr/>
        </p:nvSpPr>
        <p:spPr>
          <a:xfrm>
            <a:off x="6096000" y="3690281"/>
            <a:ext cx="6096000" cy="3093154"/>
          </a:xfrm>
          <a:prstGeom prst="rect">
            <a:avLst/>
          </a:prstGeom>
          <a:noFill/>
        </p:spPr>
        <p:txBody>
          <a:bodyPr wrap="square">
            <a:spAutoFit/>
          </a:bodyPr>
          <a:lstStyle/>
          <a:p>
            <a:pPr algn="just"/>
            <a:r>
              <a:rPr lang="pt-BR" sz="1500" b="1" i="0" dirty="0">
                <a:effectLst/>
                <a:latin typeface="Open Sans"/>
              </a:rPr>
              <a:t>SOFTWARE APLICATIVO</a:t>
            </a:r>
          </a:p>
          <a:p>
            <a:pPr algn="just"/>
            <a:r>
              <a:rPr lang="pt-BR" sz="1500" b="0" i="0" dirty="0">
                <a:effectLst/>
                <a:latin typeface="Open Sans"/>
              </a:rPr>
              <a:t>Neste tipo de software se enquadram todos aqueles programas que são utilizados na execução de tarefas específicas. Posso citar vários exemplos mas os mais comuns são os processadores de texto, como o </a:t>
            </a:r>
            <a:r>
              <a:rPr lang="pt-BR" sz="1500" b="0" i="0" u="none" strike="noStrike" dirty="0">
                <a:effectLst/>
                <a:latin typeface="Open Sans"/>
                <a:hlinkClick r:id="rId5">
                  <a:extLst>
                    <a:ext uri="{A12FA001-AC4F-418D-AE19-62706E023703}">
                      <ahyp:hlinkClr xmlns:ahyp="http://schemas.microsoft.com/office/drawing/2018/hyperlinkcolor" val="tx"/>
                    </a:ext>
                  </a:extLst>
                </a:hlinkClick>
              </a:rPr>
              <a:t>Word</a:t>
            </a:r>
            <a:r>
              <a:rPr lang="pt-BR" sz="1500" b="0" i="0" dirty="0">
                <a:effectLst/>
                <a:latin typeface="Open Sans"/>
              </a:rPr>
              <a:t>, que servem para trabalhar com os mais diversos tipos de textos, emitir etiquetas, e fazer formulários, as planilhas eletrônicas como o </a:t>
            </a:r>
            <a:r>
              <a:rPr lang="pt-BR" sz="1500" b="0" i="0" u="none" strike="noStrike" dirty="0">
                <a:effectLst/>
                <a:latin typeface="Open Sans"/>
                <a:hlinkClick r:id="rId6">
                  <a:extLst>
                    <a:ext uri="{A12FA001-AC4F-418D-AE19-62706E023703}">
                      <ahyp:hlinkClr xmlns:ahyp="http://schemas.microsoft.com/office/drawing/2018/hyperlinkcolor" val="tx"/>
                    </a:ext>
                  </a:extLst>
                </a:hlinkClick>
              </a:rPr>
              <a:t>Excel</a:t>
            </a:r>
            <a:r>
              <a:rPr lang="pt-BR" sz="1500" b="0" i="0" dirty="0">
                <a:effectLst/>
                <a:latin typeface="Open Sans"/>
              </a:rPr>
              <a:t> são poderosas ferramentas de cálculos que facilitam tanto aquele trabalho árduo de matemática, fazer gráficos com real representação dos dados é uma coisa muito boa pra quem precisa e por último o que muitos usam mas não sabem o nome ao certo que são os Browsers ou Navegadores, softwares usados para navegar na Web, dentre eles os mais conhecidos atualmente são: Windows Internet Explorer, Firefox, </a:t>
            </a:r>
            <a:r>
              <a:rPr lang="pt-BR" sz="1500" b="0" i="0" u="none" strike="noStrike" dirty="0">
                <a:effectLst/>
                <a:latin typeface="Open Sans"/>
                <a:hlinkClick r:id="rId7">
                  <a:extLst>
                    <a:ext uri="{A12FA001-AC4F-418D-AE19-62706E023703}">
                      <ahyp:hlinkClr xmlns:ahyp="http://schemas.microsoft.com/office/drawing/2018/hyperlinkcolor" val="tx"/>
                    </a:ext>
                  </a:extLst>
                </a:hlinkClick>
              </a:rPr>
              <a:t>Google</a:t>
            </a:r>
            <a:r>
              <a:rPr lang="pt-BR" sz="1500" b="0" i="0" dirty="0">
                <a:effectLst/>
                <a:latin typeface="Open Sans"/>
              </a:rPr>
              <a:t> Chrome, Opera e Safári.</a:t>
            </a:r>
          </a:p>
        </p:txBody>
      </p:sp>
    </p:spTree>
    <p:extLst>
      <p:ext uri="{BB962C8B-B14F-4D97-AF65-F5344CB8AC3E}">
        <p14:creationId xmlns:p14="http://schemas.microsoft.com/office/powerpoint/2010/main" val="3147002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61CA07A2-189B-4EB4-8396-185DFB0FD2DD}"/>
              </a:ext>
            </a:extLst>
          </p:cNvPr>
          <p:cNvSpPr txBox="1"/>
          <p:nvPr/>
        </p:nvSpPr>
        <p:spPr>
          <a:xfrm>
            <a:off x="3082090" y="240632"/>
            <a:ext cx="7251032" cy="553998"/>
          </a:xfrm>
          <a:prstGeom prst="rect">
            <a:avLst/>
          </a:prstGeom>
          <a:noFill/>
        </p:spPr>
        <p:txBody>
          <a:bodyPr wrap="square" rtlCol="0">
            <a:spAutoFit/>
          </a:bodyPr>
          <a:lstStyle/>
          <a:p>
            <a:r>
              <a:rPr lang="pt-BR" sz="3000" dirty="0">
                <a:latin typeface="Times New Roman" panose="02020603050405020304" pitchFamily="18" charset="0"/>
                <a:cs typeface="Times New Roman" panose="02020603050405020304" pitchFamily="18" charset="0"/>
              </a:rPr>
              <a:t>CLASSIFICAÇÕES DE SOFTWARES</a:t>
            </a:r>
          </a:p>
        </p:txBody>
      </p:sp>
      <p:sp>
        <p:nvSpPr>
          <p:cNvPr id="4" name="CaixaDeTexto 3">
            <a:extLst>
              <a:ext uri="{FF2B5EF4-FFF2-40B4-BE49-F238E27FC236}">
                <a16:creationId xmlns:a16="http://schemas.microsoft.com/office/drawing/2014/main" id="{6533CEB8-BE53-481B-A58E-E2BDC826A80A}"/>
              </a:ext>
            </a:extLst>
          </p:cNvPr>
          <p:cNvSpPr txBox="1"/>
          <p:nvPr/>
        </p:nvSpPr>
        <p:spPr>
          <a:xfrm>
            <a:off x="68180" y="1353015"/>
            <a:ext cx="6027820" cy="2308324"/>
          </a:xfrm>
          <a:prstGeom prst="rect">
            <a:avLst/>
          </a:prstGeom>
          <a:noFill/>
        </p:spPr>
        <p:txBody>
          <a:bodyPr wrap="square">
            <a:spAutoFit/>
          </a:bodyPr>
          <a:lstStyle/>
          <a:p>
            <a:pPr algn="just"/>
            <a:r>
              <a:rPr lang="pt-BR" b="1" i="0" dirty="0">
                <a:effectLst/>
                <a:latin typeface="Times New Roman" panose="02020603050405020304" pitchFamily="18" charset="0"/>
                <a:cs typeface="Times New Roman" panose="02020603050405020304" pitchFamily="18" charset="0"/>
              </a:rPr>
              <a:t>SOFTWARE DE SIMULAÇÃO</a:t>
            </a:r>
          </a:p>
          <a:p>
            <a:pPr algn="just"/>
            <a:r>
              <a:rPr lang="pt-BR" b="0" i="0" dirty="0">
                <a:effectLst/>
                <a:latin typeface="Times New Roman" panose="02020603050405020304" pitchFamily="18" charset="0"/>
                <a:cs typeface="Times New Roman" panose="02020603050405020304" pitchFamily="18" charset="0"/>
              </a:rPr>
              <a:t>Geralmente utilizados para simulações de situações da vida real. Dentre os mais conhecidos estão os simuladores de </a:t>
            </a:r>
            <a:r>
              <a:rPr lang="pt-BR" b="0" i="0" dirty="0" err="1">
                <a:effectLst/>
                <a:latin typeface="Times New Roman" panose="02020603050405020304" pitchFamily="18" charset="0"/>
                <a:cs typeface="Times New Roman" panose="02020603050405020304" pitchFamily="18" charset="0"/>
              </a:rPr>
              <a:t>vôo</a:t>
            </a:r>
            <a:r>
              <a:rPr lang="pt-BR" b="0" i="0" dirty="0">
                <a:effectLst/>
                <a:latin typeface="Times New Roman" panose="02020603050405020304" pitchFamily="18" charset="0"/>
                <a:cs typeface="Times New Roman" panose="02020603050405020304" pitchFamily="18" charset="0"/>
              </a:rPr>
              <a:t> e os gerenciadores de cidades, muito conhecidos pelo mundo jovem nos jogos, mas, quando pensamos em simuladores podemos errar a ligá-los somente a jogos, hoje eles são bastante usados em situações de treinamentos de pessoas para enfrentar casos no seu dia-a-dia.</a:t>
            </a:r>
          </a:p>
        </p:txBody>
      </p:sp>
      <p:sp>
        <p:nvSpPr>
          <p:cNvPr id="6" name="CaixaDeTexto 5">
            <a:extLst>
              <a:ext uri="{FF2B5EF4-FFF2-40B4-BE49-F238E27FC236}">
                <a16:creationId xmlns:a16="http://schemas.microsoft.com/office/drawing/2014/main" id="{6E31E6DF-DDD7-4D14-B713-9B1F67939078}"/>
              </a:ext>
            </a:extLst>
          </p:cNvPr>
          <p:cNvSpPr txBox="1"/>
          <p:nvPr/>
        </p:nvSpPr>
        <p:spPr>
          <a:xfrm>
            <a:off x="6087980" y="1414570"/>
            <a:ext cx="6104020" cy="2246769"/>
          </a:xfrm>
          <a:prstGeom prst="rect">
            <a:avLst/>
          </a:prstGeom>
          <a:noFill/>
        </p:spPr>
        <p:txBody>
          <a:bodyPr wrap="square">
            <a:spAutoFit/>
          </a:bodyPr>
          <a:lstStyle/>
          <a:p>
            <a:pPr algn="just"/>
            <a:r>
              <a:rPr lang="pt-BR" sz="2000" b="1" i="0" dirty="0">
                <a:effectLst/>
                <a:latin typeface="Times New Roman" panose="02020603050405020304" pitchFamily="18" charset="0"/>
                <a:cs typeface="Times New Roman" panose="02020603050405020304" pitchFamily="18" charset="0"/>
              </a:rPr>
              <a:t>SOFTWARE DE JOGOS</a:t>
            </a:r>
          </a:p>
          <a:p>
            <a:pPr algn="just"/>
            <a:r>
              <a:rPr lang="pt-BR" sz="2000" b="0" i="0" dirty="0">
                <a:effectLst/>
                <a:latin typeface="Times New Roman" panose="02020603050405020304" pitchFamily="18" charset="0"/>
                <a:cs typeface="Times New Roman" panose="02020603050405020304" pitchFamily="18" charset="0"/>
              </a:rPr>
              <a:t>Geralmente são softwares relacionados a entretenimento para proporcionar lazer e diversão. Dispõem de muitos recursos interativos e existem de todos os tipos, desde estratégias até simulações reais de muitas coisas como corridas (</a:t>
            </a:r>
            <a:r>
              <a:rPr lang="pt-BR" sz="2000" b="0" i="0" dirty="0" err="1">
                <a:effectLst/>
                <a:latin typeface="Times New Roman" panose="02020603050405020304" pitchFamily="18" charset="0"/>
                <a:cs typeface="Times New Roman" panose="02020603050405020304" pitchFamily="18" charset="0"/>
              </a:rPr>
              <a:t>Need</a:t>
            </a:r>
            <a:r>
              <a:rPr lang="pt-BR" sz="2000" b="0" i="0" dirty="0">
                <a:effectLst/>
                <a:latin typeface="Times New Roman" panose="02020603050405020304" pitchFamily="18" charset="0"/>
                <a:cs typeface="Times New Roman" panose="02020603050405020304" pitchFamily="18" charset="0"/>
              </a:rPr>
              <a:t> for </a:t>
            </a:r>
            <a:r>
              <a:rPr lang="pt-BR" sz="2000" b="0" i="0" dirty="0" err="1">
                <a:effectLst/>
                <a:latin typeface="Times New Roman" panose="02020603050405020304" pitchFamily="18" charset="0"/>
                <a:cs typeface="Times New Roman" panose="02020603050405020304" pitchFamily="18" charset="0"/>
              </a:rPr>
              <a:t>Speed</a:t>
            </a:r>
            <a:r>
              <a:rPr lang="pt-BR" sz="2000" b="0" i="0" dirty="0">
                <a:effectLst/>
                <a:latin typeface="Times New Roman" panose="02020603050405020304" pitchFamily="18" charset="0"/>
                <a:cs typeface="Times New Roman" panose="02020603050405020304" pitchFamily="18" charset="0"/>
              </a:rPr>
              <a:t>) ate mesmo de vida como o </a:t>
            </a:r>
            <a:r>
              <a:rPr lang="pt-BR" sz="2000" b="0" i="0" dirty="0" err="1">
                <a:effectLst/>
                <a:latin typeface="Times New Roman" panose="02020603050405020304" pitchFamily="18" charset="0"/>
                <a:cs typeface="Times New Roman" panose="02020603050405020304" pitchFamily="18" charset="0"/>
              </a:rPr>
              <a:t>Second</a:t>
            </a:r>
            <a:r>
              <a:rPr lang="pt-BR" sz="2000" b="0" i="0" dirty="0">
                <a:effectLst/>
                <a:latin typeface="Times New Roman" panose="02020603050405020304" pitchFamily="18" charset="0"/>
                <a:cs typeface="Times New Roman" panose="02020603050405020304" pitchFamily="18" charset="0"/>
              </a:rPr>
              <a:t> Life.</a:t>
            </a:r>
          </a:p>
        </p:txBody>
      </p:sp>
      <p:sp>
        <p:nvSpPr>
          <p:cNvPr id="8" name="CaixaDeTexto 7">
            <a:extLst>
              <a:ext uri="{FF2B5EF4-FFF2-40B4-BE49-F238E27FC236}">
                <a16:creationId xmlns:a16="http://schemas.microsoft.com/office/drawing/2014/main" id="{675A2F12-24EF-4D4D-8C9C-22D43167FD80}"/>
              </a:ext>
            </a:extLst>
          </p:cNvPr>
          <p:cNvSpPr txBox="1"/>
          <p:nvPr/>
        </p:nvSpPr>
        <p:spPr>
          <a:xfrm>
            <a:off x="68180" y="3779642"/>
            <a:ext cx="6027820" cy="1200329"/>
          </a:xfrm>
          <a:prstGeom prst="rect">
            <a:avLst/>
          </a:prstGeom>
          <a:noFill/>
        </p:spPr>
        <p:txBody>
          <a:bodyPr wrap="square">
            <a:spAutoFit/>
          </a:bodyPr>
          <a:lstStyle/>
          <a:p>
            <a:pPr algn="just"/>
            <a:r>
              <a:rPr lang="pt-BR" b="1" i="0" dirty="0">
                <a:effectLst/>
                <a:latin typeface="Times New Roman" panose="02020603050405020304" pitchFamily="18" charset="0"/>
                <a:cs typeface="Times New Roman" panose="02020603050405020304" pitchFamily="18" charset="0"/>
              </a:rPr>
              <a:t>SOFTWARES ABERTOS</a:t>
            </a:r>
          </a:p>
          <a:p>
            <a:pPr algn="just"/>
            <a:r>
              <a:rPr lang="pt-BR" b="0" i="0" dirty="0">
                <a:effectLst/>
                <a:latin typeface="Times New Roman" panose="02020603050405020304" pitchFamily="18" charset="0"/>
                <a:cs typeface="Times New Roman" panose="02020603050405020304" pitchFamily="18" charset="0"/>
              </a:rPr>
              <a:t>São aqueles que permitem que o usuário produza com liberdade e criatividade, se classificam nessa categoria aqueles softwares de apresentações, bancos de </a:t>
            </a:r>
            <a:r>
              <a:rPr lang="pt-BR" b="0" i="0" dirty="0" err="1">
                <a:effectLst/>
                <a:latin typeface="Times New Roman" panose="02020603050405020304" pitchFamily="18" charset="0"/>
                <a:cs typeface="Times New Roman" panose="02020603050405020304" pitchFamily="18" charset="0"/>
              </a:rPr>
              <a:t>dados,e</a:t>
            </a:r>
            <a:r>
              <a:rPr lang="pt-BR" b="0" i="0" dirty="0">
                <a:effectLst/>
                <a:latin typeface="Times New Roman" panose="02020603050405020304" pitchFamily="18" charset="0"/>
                <a:cs typeface="Times New Roman" panose="02020603050405020304" pitchFamily="18" charset="0"/>
              </a:rPr>
              <a:t> vários outros.</a:t>
            </a:r>
          </a:p>
        </p:txBody>
      </p:sp>
      <p:sp>
        <p:nvSpPr>
          <p:cNvPr id="10" name="CaixaDeTexto 9">
            <a:extLst>
              <a:ext uri="{FF2B5EF4-FFF2-40B4-BE49-F238E27FC236}">
                <a16:creationId xmlns:a16="http://schemas.microsoft.com/office/drawing/2014/main" id="{081FC41C-BDBE-43CE-A395-BC146A35E93B}"/>
              </a:ext>
            </a:extLst>
          </p:cNvPr>
          <p:cNvSpPr txBox="1"/>
          <p:nvPr/>
        </p:nvSpPr>
        <p:spPr>
          <a:xfrm>
            <a:off x="6087980" y="3674642"/>
            <a:ext cx="5963652" cy="1938992"/>
          </a:xfrm>
          <a:prstGeom prst="rect">
            <a:avLst/>
          </a:prstGeom>
          <a:noFill/>
        </p:spPr>
        <p:txBody>
          <a:bodyPr wrap="square">
            <a:spAutoFit/>
          </a:bodyPr>
          <a:lstStyle/>
          <a:p>
            <a:pPr algn="just"/>
            <a:r>
              <a:rPr lang="pt-BR" sz="2000" b="1" i="0" dirty="0">
                <a:effectLst/>
                <a:latin typeface="Times New Roman" panose="02020603050405020304" pitchFamily="18" charset="0"/>
                <a:cs typeface="Times New Roman" panose="02020603050405020304" pitchFamily="18" charset="0"/>
              </a:rPr>
              <a:t>SOFTWARES TUTORIAIS</a:t>
            </a:r>
          </a:p>
          <a:p>
            <a:pPr algn="just"/>
            <a:r>
              <a:rPr lang="pt-BR" sz="2000" b="0" i="0" dirty="0">
                <a:effectLst/>
                <a:latin typeface="Times New Roman" panose="02020603050405020304" pitchFamily="18" charset="0"/>
                <a:cs typeface="Times New Roman" panose="02020603050405020304" pitchFamily="18" charset="0"/>
              </a:rPr>
              <a:t>Geralmente são usados para informar ou ensinar sobre determinado assunto, muito usados em treinamentos. Os conceitos transmitidos através desse software se restringem ao que foi previsto por uma equipe de desenvolvimento do mesmo.</a:t>
            </a:r>
          </a:p>
        </p:txBody>
      </p:sp>
    </p:spTree>
    <p:extLst>
      <p:ext uri="{BB962C8B-B14F-4D97-AF65-F5344CB8AC3E}">
        <p14:creationId xmlns:p14="http://schemas.microsoft.com/office/powerpoint/2010/main" val="392380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B159EA4-602B-4221-AA23-D9D9C5DBCF5F}"/>
              </a:ext>
            </a:extLst>
          </p:cNvPr>
          <p:cNvSpPr txBox="1"/>
          <p:nvPr/>
        </p:nvSpPr>
        <p:spPr>
          <a:xfrm>
            <a:off x="3842083" y="248654"/>
            <a:ext cx="4507833" cy="553998"/>
          </a:xfrm>
          <a:prstGeom prst="rect">
            <a:avLst/>
          </a:prstGeom>
          <a:noFill/>
        </p:spPr>
        <p:txBody>
          <a:bodyPr wrap="square" rtlCol="0">
            <a:spAutoFit/>
          </a:bodyPr>
          <a:lstStyle/>
          <a:p>
            <a:r>
              <a:rPr lang="pt-BR" sz="3000" dirty="0">
                <a:latin typeface="Times New Roman" panose="02020603050405020304" pitchFamily="18" charset="0"/>
                <a:cs typeface="Times New Roman" panose="02020603050405020304" pitchFamily="18" charset="0"/>
              </a:rPr>
              <a:t>Linguagem de Programação</a:t>
            </a:r>
          </a:p>
        </p:txBody>
      </p:sp>
      <p:sp>
        <p:nvSpPr>
          <p:cNvPr id="4" name="CaixaDeTexto 3">
            <a:extLst>
              <a:ext uri="{FF2B5EF4-FFF2-40B4-BE49-F238E27FC236}">
                <a16:creationId xmlns:a16="http://schemas.microsoft.com/office/drawing/2014/main" id="{1218BB88-FD79-4CD9-BFA4-4C9C982BDF67}"/>
              </a:ext>
            </a:extLst>
          </p:cNvPr>
          <p:cNvSpPr txBox="1"/>
          <p:nvPr/>
        </p:nvSpPr>
        <p:spPr>
          <a:xfrm>
            <a:off x="172452" y="802652"/>
            <a:ext cx="11811001" cy="2862322"/>
          </a:xfrm>
          <a:prstGeom prst="rect">
            <a:avLst/>
          </a:prstGeom>
          <a:noFill/>
        </p:spPr>
        <p:txBody>
          <a:bodyPr wrap="square">
            <a:spAutoFit/>
          </a:bodyPr>
          <a:lstStyle/>
          <a:p>
            <a:pPr algn="just"/>
            <a:r>
              <a:rPr lang="pt-BR" b="1" i="0" dirty="0">
                <a:effectLst/>
                <a:latin typeface="Times New Roman" panose="02020603050405020304" pitchFamily="18" charset="0"/>
                <a:cs typeface="Times New Roman" panose="02020603050405020304" pitchFamily="18" charset="0"/>
              </a:rPr>
              <a:t>O que é uma </a:t>
            </a:r>
            <a:r>
              <a:rPr lang="pt-BR" b="1" i="0" dirty="0">
                <a:solidFill>
                  <a:schemeClr val="accent2"/>
                </a:solidFill>
                <a:effectLst/>
                <a:latin typeface="Times New Roman" panose="02020603050405020304" pitchFamily="18" charset="0"/>
                <a:cs typeface="Times New Roman" panose="02020603050405020304" pitchFamily="18" charset="0"/>
              </a:rPr>
              <a:t>linguagem de programação</a:t>
            </a:r>
            <a:r>
              <a:rPr lang="pt-BR" b="1" i="0" dirty="0">
                <a:effectLst/>
                <a:latin typeface="Times New Roman" panose="02020603050405020304" pitchFamily="18" charset="0"/>
                <a:cs typeface="Times New Roman" panose="02020603050405020304" pitchFamily="18" charset="0"/>
              </a:rPr>
              <a:t>?</a:t>
            </a:r>
          </a:p>
          <a:p>
            <a:pPr algn="just"/>
            <a:endParaRPr lang="pt-BR" b="1" i="0" dirty="0">
              <a:effectLst/>
              <a:latin typeface="Times New Roman" panose="02020603050405020304" pitchFamily="18" charset="0"/>
              <a:cs typeface="Times New Roman" panose="02020603050405020304" pitchFamily="18" charset="0"/>
            </a:endParaRPr>
          </a:p>
          <a:p>
            <a:pPr algn="just"/>
            <a:r>
              <a:rPr lang="pt-BR" b="0" i="0" dirty="0">
                <a:effectLst/>
                <a:latin typeface="Times New Roman" panose="02020603050405020304" pitchFamily="18" charset="0"/>
                <a:cs typeface="Times New Roman" panose="02020603050405020304" pitchFamily="18" charset="0"/>
              </a:rPr>
              <a:t>É uma linguagem formal que, através de uma série de instruções, permite que um programador escreva um conjunto de ordens, ações consecutivas, dados e </a:t>
            </a:r>
            <a:r>
              <a:rPr lang="pt-BR" b="0" i="0" u="sng"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algoritmos</a:t>
            </a:r>
            <a:r>
              <a:rPr lang="pt-BR" b="0" i="0" dirty="0">
                <a:effectLst/>
                <a:latin typeface="Times New Roman" panose="02020603050405020304" pitchFamily="18" charset="0"/>
                <a:cs typeface="Times New Roman" panose="02020603050405020304" pitchFamily="18" charset="0"/>
              </a:rPr>
              <a:t> para criar programas que controlam o comportamento físico e lógico de uma máquina.</a:t>
            </a:r>
          </a:p>
          <a:p>
            <a:pPr algn="just"/>
            <a:r>
              <a:rPr lang="pt-BR" b="0" i="0" dirty="0">
                <a:effectLst/>
                <a:latin typeface="Times New Roman" panose="02020603050405020304" pitchFamily="18" charset="0"/>
                <a:cs typeface="Times New Roman" panose="02020603050405020304" pitchFamily="18" charset="0"/>
              </a:rPr>
              <a:t>Programador e máquina se comunicam por meio dessa linguagem, permitindo especificar, com precisão, aspectos como:</a:t>
            </a:r>
          </a:p>
          <a:p>
            <a:pPr algn="just"/>
            <a:endParaRPr lang="pt-BR"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pt-BR" b="0" i="0" dirty="0">
                <a:effectLst/>
                <a:latin typeface="Times New Roman" panose="02020603050405020304" pitchFamily="18" charset="0"/>
                <a:cs typeface="Times New Roman" panose="02020603050405020304" pitchFamily="18" charset="0"/>
              </a:rPr>
              <a:t>quais dados um software deve operar;</a:t>
            </a:r>
          </a:p>
          <a:p>
            <a:pPr algn="just">
              <a:buFont typeface="Arial" panose="020B0604020202020204" pitchFamily="34" charset="0"/>
              <a:buChar char="•"/>
            </a:pPr>
            <a:r>
              <a:rPr lang="pt-BR" b="0" i="0" dirty="0">
                <a:effectLst/>
                <a:latin typeface="Times New Roman" panose="02020603050405020304" pitchFamily="18" charset="0"/>
                <a:cs typeface="Times New Roman" panose="02020603050405020304" pitchFamily="18" charset="0"/>
              </a:rPr>
              <a:t>como esses dados devem ser armazenados ou transmitidos;</a:t>
            </a:r>
          </a:p>
          <a:p>
            <a:pPr algn="just">
              <a:buFont typeface="Arial" panose="020B0604020202020204" pitchFamily="34" charset="0"/>
              <a:buChar char="•"/>
            </a:pPr>
            <a:r>
              <a:rPr lang="pt-BR" b="0" i="0" dirty="0">
                <a:effectLst/>
                <a:latin typeface="Times New Roman" panose="02020603050405020304" pitchFamily="18" charset="0"/>
                <a:cs typeface="Times New Roman" panose="02020603050405020304" pitchFamily="18" charset="0"/>
              </a:rPr>
              <a:t>quais ações o software deve executar, de acordo com cada circunstância variável.</a:t>
            </a:r>
          </a:p>
        </p:txBody>
      </p:sp>
      <p:sp>
        <p:nvSpPr>
          <p:cNvPr id="7" name="CaixaDeTexto 6">
            <a:extLst>
              <a:ext uri="{FF2B5EF4-FFF2-40B4-BE49-F238E27FC236}">
                <a16:creationId xmlns:a16="http://schemas.microsoft.com/office/drawing/2014/main" id="{58803FEB-3072-40EE-84C3-015A74577883}"/>
              </a:ext>
            </a:extLst>
          </p:cNvPr>
          <p:cNvSpPr txBox="1"/>
          <p:nvPr/>
        </p:nvSpPr>
        <p:spPr>
          <a:xfrm>
            <a:off x="248654" y="3657600"/>
            <a:ext cx="11205410" cy="2031325"/>
          </a:xfrm>
          <a:prstGeom prst="rect">
            <a:avLst/>
          </a:prstGeom>
          <a:noFill/>
        </p:spPr>
        <p:txBody>
          <a:bodyPr wrap="square" rtlCol="0">
            <a:spAutoFit/>
          </a:bodyPr>
          <a:lstStyle/>
          <a:p>
            <a:pPr algn="l"/>
            <a:r>
              <a:rPr lang="pt-BR" b="0" i="0" dirty="0">
                <a:solidFill>
                  <a:schemeClr val="accent2"/>
                </a:solidFill>
                <a:effectLst/>
                <a:latin typeface="Times New Roman" panose="02020603050405020304" pitchFamily="18" charset="0"/>
                <a:cs typeface="Times New Roman" panose="02020603050405020304" pitchFamily="18" charset="0"/>
              </a:rPr>
              <a:t>LINGUAGEM DE MAQUINA</a:t>
            </a:r>
          </a:p>
          <a:p>
            <a:pPr algn="l"/>
            <a:r>
              <a:rPr lang="pt-BR" b="0" i="0" dirty="0">
                <a:effectLst/>
                <a:latin typeface="Times New Roman" panose="02020603050405020304" pitchFamily="18" charset="0"/>
                <a:cs typeface="Times New Roman" panose="02020603050405020304" pitchFamily="18" charset="0"/>
              </a:rPr>
              <a:t>É o mais primitivo dos idiomas e é uma coleção de dígitos ou </a:t>
            </a:r>
            <a:r>
              <a:rPr lang="pt-BR" b="0" i="1" dirty="0">
                <a:effectLst/>
                <a:latin typeface="Times New Roman" panose="02020603050405020304" pitchFamily="18" charset="0"/>
                <a:cs typeface="Times New Roman" panose="02020603050405020304" pitchFamily="18" charset="0"/>
              </a:rPr>
              <a:t>bits</a:t>
            </a:r>
            <a:r>
              <a:rPr lang="pt-BR" b="0" i="0" dirty="0">
                <a:effectLst/>
                <a:latin typeface="Times New Roman" panose="02020603050405020304" pitchFamily="18" charset="0"/>
                <a:cs typeface="Times New Roman" panose="02020603050405020304" pitchFamily="18" charset="0"/>
              </a:rPr>
              <a:t> binários (0 e 1) que o computador lê e interpreta e é o único idioma que os computadores entendem.</a:t>
            </a:r>
          </a:p>
          <a:p>
            <a:pPr algn="l"/>
            <a:endParaRPr lang="pt-BR" b="0" i="0" dirty="0">
              <a:effectLst/>
              <a:latin typeface="Times New Roman" panose="02020603050405020304" pitchFamily="18" charset="0"/>
              <a:cs typeface="Times New Roman" panose="02020603050405020304" pitchFamily="18" charset="0"/>
            </a:endParaRPr>
          </a:p>
          <a:p>
            <a:pPr algn="l"/>
            <a:r>
              <a:rPr lang="pt-BR" b="0" i="1" dirty="0">
                <a:effectLst/>
                <a:latin typeface="Times New Roman" panose="02020603050405020304" pitchFamily="18" charset="0"/>
                <a:cs typeface="Times New Roman" panose="02020603050405020304" pitchFamily="18" charset="0"/>
              </a:rPr>
              <a:t>Exemplo: 10110000 01100001</a:t>
            </a:r>
            <a:endParaRPr lang="pt-BR" dirty="0">
              <a:latin typeface="Times New Roman" panose="02020603050405020304" pitchFamily="18" charset="0"/>
              <a:cs typeface="Times New Roman" panose="02020603050405020304" pitchFamily="18" charset="0"/>
            </a:endParaRPr>
          </a:p>
          <a:p>
            <a:pPr algn="l"/>
            <a:endParaRPr lang="pt-BR" dirty="0">
              <a:solidFill>
                <a:srgbClr val="555555"/>
              </a:solidFill>
              <a:latin typeface="roboto slab"/>
            </a:endParaRPr>
          </a:p>
          <a:p>
            <a:pPr algn="l"/>
            <a:endParaRPr lang="pt-BR" dirty="0">
              <a:solidFill>
                <a:srgbClr val="555555"/>
              </a:solidFill>
              <a:latin typeface="roboto slab"/>
            </a:endParaRPr>
          </a:p>
        </p:txBody>
      </p:sp>
      <p:sp>
        <p:nvSpPr>
          <p:cNvPr id="10" name="CaixaDeTexto 9">
            <a:extLst>
              <a:ext uri="{FF2B5EF4-FFF2-40B4-BE49-F238E27FC236}">
                <a16:creationId xmlns:a16="http://schemas.microsoft.com/office/drawing/2014/main" id="{A9096EAB-EF0B-497D-8CBE-C599C82C06B2}"/>
              </a:ext>
            </a:extLst>
          </p:cNvPr>
          <p:cNvSpPr txBox="1"/>
          <p:nvPr/>
        </p:nvSpPr>
        <p:spPr>
          <a:xfrm>
            <a:off x="248653" y="5132018"/>
            <a:ext cx="11734799" cy="1200329"/>
          </a:xfrm>
          <a:prstGeom prst="rect">
            <a:avLst/>
          </a:prstGeom>
          <a:noFill/>
        </p:spPr>
        <p:txBody>
          <a:bodyPr wrap="square">
            <a:spAutoFit/>
          </a:bodyPr>
          <a:lstStyle/>
          <a:p>
            <a:pPr algn="l"/>
            <a:r>
              <a:rPr lang="pt-BR" b="0" i="0" dirty="0">
                <a:solidFill>
                  <a:schemeClr val="accent2"/>
                </a:solidFill>
                <a:effectLst/>
                <a:latin typeface="Times New Roman" panose="02020603050405020304" pitchFamily="18" charset="0"/>
                <a:cs typeface="Times New Roman" panose="02020603050405020304" pitchFamily="18" charset="0"/>
              </a:rPr>
              <a:t>COMPILADOR</a:t>
            </a:r>
          </a:p>
          <a:p>
            <a:pPr algn="l"/>
            <a:endParaRPr lang="pt-BR" dirty="0">
              <a:solidFill>
                <a:schemeClr val="accent2"/>
              </a:solidFill>
              <a:latin typeface="Times New Roman" panose="02020603050405020304" pitchFamily="18" charset="0"/>
              <a:cs typeface="Times New Roman" panose="02020603050405020304" pitchFamily="18" charset="0"/>
            </a:endParaRPr>
          </a:p>
          <a:p>
            <a:pPr algn="l"/>
            <a:r>
              <a:rPr lang="pt-BR" b="0" i="0" dirty="0">
                <a:effectLst/>
                <a:latin typeface="Times New Roman" panose="02020603050405020304" pitchFamily="18" charset="0"/>
                <a:cs typeface="Times New Roman" panose="02020603050405020304" pitchFamily="18" charset="0"/>
              </a:rPr>
              <a:t>Ele permite que você traduza um programa inteiro de uma só vez, tornando-o mais rápido e pode ser armazenado para uso posterior sem a necessidade de uma nova tradução.</a:t>
            </a:r>
          </a:p>
        </p:txBody>
      </p:sp>
    </p:spTree>
    <p:extLst>
      <p:ext uri="{BB962C8B-B14F-4D97-AF65-F5344CB8AC3E}">
        <p14:creationId xmlns:p14="http://schemas.microsoft.com/office/powerpoint/2010/main" val="956945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1E33DC2-C7A3-4FF3-B09F-A095E51C2183}"/>
              </a:ext>
            </a:extLst>
          </p:cNvPr>
          <p:cNvSpPr txBox="1"/>
          <p:nvPr/>
        </p:nvSpPr>
        <p:spPr>
          <a:xfrm>
            <a:off x="3697705" y="280737"/>
            <a:ext cx="4547937" cy="400110"/>
          </a:xfrm>
          <a:prstGeom prst="rect">
            <a:avLst/>
          </a:prstGeom>
          <a:noFill/>
        </p:spPr>
        <p:txBody>
          <a:bodyPr wrap="square" rtlCol="0">
            <a:spAutoFit/>
          </a:bodyPr>
          <a:lstStyle/>
          <a:p>
            <a:pPr algn="ctr"/>
            <a:r>
              <a:rPr lang="pt-BR" sz="2000" dirty="0">
                <a:latin typeface="Times New Roman" panose="02020603050405020304" pitchFamily="18" charset="0"/>
                <a:cs typeface="Times New Roman" panose="02020603050405020304" pitchFamily="18" charset="0"/>
              </a:rPr>
              <a:t>SISTEMAS NUMÉRICOS</a:t>
            </a:r>
          </a:p>
        </p:txBody>
      </p:sp>
      <p:sp>
        <p:nvSpPr>
          <p:cNvPr id="3" name="CaixaDeTexto 2">
            <a:extLst>
              <a:ext uri="{FF2B5EF4-FFF2-40B4-BE49-F238E27FC236}">
                <a16:creationId xmlns:a16="http://schemas.microsoft.com/office/drawing/2014/main" id="{7B75207B-A1E1-42B9-B590-CA9094731165}"/>
              </a:ext>
            </a:extLst>
          </p:cNvPr>
          <p:cNvSpPr txBox="1"/>
          <p:nvPr/>
        </p:nvSpPr>
        <p:spPr>
          <a:xfrm>
            <a:off x="401053" y="962525"/>
            <a:ext cx="11662610" cy="1754326"/>
          </a:xfrm>
          <a:prstGeom prst="rect">
            <a:avLst/>
          </a:prstGeom>
          <a:noFill/>
        </p:spPr>
        <p:txBody>
          <a:bodyPr wrap="square" rtlCol="0">
            <a:spAutoFit/>
          </a:bodyPr>
          <a:lstStyle/>
          <a:p>
            <a:r>
              <a:rPr lang="pt-BR" b="1" dirty="0">
                <a:solidFill>
                  <a:schemeClr val="accent2"/>
                </a:solidFill>
                <a:latin typeface="Times New Roman" panose="02020603050405020304" pitchFamily="18" charset="0"/>
                <a:cs typeface="Times New Roman" panose="02020603050405020304" pitchFamily="18" charset="0"/>
              </a:rPr>
              <a:t>1. Sistemas De Numeração</a:t>
            </a:r>
          </a:p>
          <a:p>
            <a:endParaRPr lang="pt-BR" b="1" dirty="0">
              <a:latin typeface="Times New Roman" panose="02020603050405020304" pitchFamily="18" charset="0"/>
              <a:cs typeface="Times New Roman" panose="02020603050405020304" pitchFamily="18" charset="0"/>
            </a:endParaRPr>
          </a:p>
          <a:p>
            <a:r>
              <a:rPr lang="pt-BR" dirty="0"/>
              <a:t>Utilizar a notação decimal é interessante para nós seres humanos, principalmente pela associação com o número de dados. Porém para o computador a manipulação de dados através dessa notação é atualmente inviável, e por isso, o computador utiliza a representação de informação através da notação binária(dois estados: ligado ou desligado, 0 ou 1);</a:t>
            </a:r>
          </a:p>
        </p:txBody>
      </p:sp>
      <p:sp>
        <p:nvSpPr>
          <p:cNvPr id="4" name="CaixaDeTexto 3">
            <a:extLst>
              <a:ext uri="{FF2B5EF4-FFF2-40B4-BE49-F238E27FC236}">
                <a16:creationId xmlns:a16="http://schemas.microsoft.com/office/drawing/2014/main" id="{3D7919A5-D314-42D1-8B46-B14E1551D16F}"/>
              </a:ext>
            </a:extLst>
          </p:cNvPr>
          <p:cNvSpPr txBox="1"/>
          <p:nvPr/>
        </p:nvSpPr>
        <p:spPr>
          <a:xfrm>
            <a:off x="401053" y="2871537"/>
            <a:ext cx="11421979" cy="1231106"/>
          </a:xfrm>
          <a:prstGeom prst="rect">
            <a:avLst/>
          </a:prstGeom>
          <a:noFill/>
        </p:spPr>
        <p:txBody>
          <a:bodyPr wrap="square" rtlCol="0">
            <a:spAutoFit/>
          </a:bodyPr>
          <a:lstStyle/>
          <a:p>
            <a:r>
              <a:rPr lang="pt-BR" sz="2000" dirty="0">
                <a:solidFill>
                  <a:schemeClr val="accent2"/>
                </a:solidFill>
                <a:latin typeface="Times New Roman" panose="02020603050405020304" pitchFamily="18" charset="0"/>
                <a:cs typeface="Times New Roman" panose="02020603050405020304" pitchFamily="18" charset="0"/>
              </a:rPr>
              <a:t>1.1 Sistema De Numeração Decimal</a:t>
            </a:r>
          </a:p>
          <a:p>
            <a:endParaRPr lang="pt-BR" dirty="0"/>
          </a:p>
          <a:p>
            <a:r>
              <a:rPr lang="pt-BR" dirty="0"/>
              <a:t>Estamos tão acostumados com a representação de valores no formato decimal que passa despercebido a forma como são compostos, por exemplo, o número 456 é a combinação de:</a:t>
            </a:r>
          </a:p>
        </p:txBody>
      </p:sp>
      <p:pic>
        <p:nvPicPr>
          <p:cNvPr id="6" name="Imagem 5">
            <a:extLst>
              <a:ext uri="{FF2B5EF4-FFF2-40B4-BE49-F238E27FC236}">
                <a16:creationId xmlns:a16="http://schemas.microsoft.com/office/drawing/2014/main" id="{6712DD60-8800-4521-ACA7-42229C474953}"/>
              </a:ext>
            </a:extLst>
          </p:cNvPr>
          <p:cNvPicPr>
            <a:picLocks noChangeAspect="1"/>
          </p:cNvPicPr>
          <p:nvPr/>
        </p:nvPicPr>
        <p:blipFill>
          <a:blip r:embed="rId2"/>
          <a:stretch>
            <a:fillRect/>
          </a:stretch>
        </p:blipFill>
        <p:spPr>
          <a:xfrm>
            <a:off x="3378367" y="4257329"/>
            <a:ext cx="5467350" cy="2239896"/>
          </a:xfrm>
          <a:prstGeom prst="rect">
            <a:avLst/>
          </a:prstGeom>
        </p:spPr>
      </p:pic>
    </p:spTree>
    <p:extLst>
      <p:ext uri="{BB962C8B-B14F-4D97-AF65-F5344CB8AC3E}">
        <p14:creationId xmlns:p14="http://schemas.microsoft.com/office/powerpoint/2010/main" val="555752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C8953F8-2D05-44E6-85BC-83F3D28515C3}"/>
              </a:ext>
            </a:extLst>
          </p:cNvPr>
          <p:cNvSpPr txBox="1"/>
          <p:nvPr/>
        </p:nvSpPr>
        <p:spPr>
          <a:xfrm>
            <a:off x="970547" y="385011"/>
            <a:ext cx="9577137" cy="2031325"/>
          </a:xfrm>
          <a:prstGeom prst="rect">
            <a:avLst/>
          </a:prstGeom>
          <a:noFill/>
        </p:spPr>
        <p:txBody>
          <a:bodyPr wrap="square" rtlCol="0">
            <a:spAutoFit/>
          </a:bodyPr>
          <a:lstStyle/>
          <a:p>
            <a:r>
              <a:rPr lang="pt-BR" dirty="0">
                <a:solidFill>
                  <a:schemeClr val="accent2"/>
                </a:solidFill>
              </a:rPr>
              <a:t>1.2 Sistema de numeração binário</a:t>
            </a:r>
          </a:p>
          <a:p>
            <a:endParaRPr lang="pt-BR" dirty="0">
              <a:solidFill>
                <a:schemeClr val="accent2"/>
              </a:solidFill>
            </a:endParaRPr>
          </a:p>
          <a:p>
            <a:pPr algn="just"/>
            <a:r>
              <a:rPr lang="pt-BR" dirty="0"/>
              <a:t>A codificação utiliza pelo computar possui apenas dois estados possíveis, com isso a tabela de pesos utiliza a base2, e como podemos ter apenas os valores 0 e 1 nas casa, vamos fazer a demonstração de quanto vale o número 1110010</a:t>
            </a:r>
            <a:r>
              <a:rPr lang="pt-BR" sz="1000" dirty="0"/>
              <a:t>2</a:t>
            </a:r>
            <a:r>
              <a:rPr lang="pt-BR" dirty="0"/>
              <a:t>(perceba o 2 subscrito após o número, ele representa em qual base se está apresentado o número</a:t>
            </a:r>
          </a:p>
        </p:txBody>
      </p:sp>
      <p:pic>
        <p:nvPicPr>
          <p:cNvPr id="4" name="Imagem 3">
            <a:extLst>
              <a:ext uri="{FF2B5EF4-FFF2-40B4-BE49-F238E27FC236}">
                <a16:creationId xmlns:a16="http://schemas.microsoft.com/office/drawing/2014/main" id="{9FE971BE-0DCF-45EE-AB89-0A0D016D5A2F}"/>
              </a:ext>
            </a:extLst>
          </p:cNvPr>
          <p:cNvPicPr>
            <a:picLocks noChangeAspect="1"/>
          </p:cNvPicPr>
          <p:nvPr/>
        </p:nvPicPr>
        <p:blipFill>
          <a:blip r:embed="rId2"/>
          <a:stretch>
            <a:fillRect/>
          </a:stretch>
        </p:blipFill>
        <p:spPr>
          <a:xfrm>
            <a:off x="2302794" y="2473993"/>
            <a:ext cx="6238875" cy="933450"/>
          </a:xfrm>
          <a:prstGeom prst="rect">
            <a:avLst/>
          </a:prstGeom>
        </p:spPr>
      </p:pic>
      <p:sp>
        <p:nvSpPr>
          <p:cNvPr id="5" name="CaixaDeTexto 4">
            <a:extLst>
              <a:ext uri="{FF2B5EF4-FFF2-40B4-BE49-F238E27FC236}">
                <a16:creationId xmlns:a16="http://schemas.microsoft.com/office/drawing/2014/main" id="{B322531A-3660-4FC9-A2A4-1D81D0F9E5E2}"/>
              </a:ext>
            </a:extLst>
          </p:cNvPr>
          <p:cNvSpPr txBox="1"/>
          <p:nvPr/>
        </p:nvSpPr>
        <p:spPr>
          <a:xfrm>
            <a:off x="1796715" y="3705726"/>
            <a:ext cx="8598569" cy="369332"/>
          </a:xfrm>
          <a:prstGeom prst="rect">
            <a:avLst/>
          </a:prstGeom>
          <a:noFill/>
        </p:spPr>
        <p:txBody>
          <a:bodyPr wrap="square" rtlCol="0">
            <a:spAutoFit/>
          </a:bodyPr>
          <a:lstStyle/>
          <a:p>
            <a:r>
              <a:rPr lang="pt-BR" dirty="0"/>
              <a:t>Somando os resultados: 64 + 32 + 16 + 0 + 0 +2 +0 = 114</a:t>
            </a:r>
            <a:r>
              <a:rPr lang="pt-BR" sz="800" dirty="0"/>
              <a:t>10</a:t>
            </a:r>
          </a:p>
        </p:txBody>
      </p:sp>
    </p:spTree>
    <p:extLst>
      <p:ext uri="{BB962C8B-B14F-4D97-AF65-F5344CB8AC3E}">
        <p14:creationId xmlns:p14="http://schemas.microsoft.com/office/powerpoint/2010/main" val="2156697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40326-D141-4C77-9341-CD7F3409A46F}"/>
              </a:ext>
            </a:extLst>
          </p:cNvPr>
          <p:cNvSpPr>
            <a:spLocks noGrp="1"/>
          </p:cNvSpPr>
          <p:nvPr>
            <p:ph type="title" idx="4294967295"/>
          </p:nvPr>
        </p:nvSpPr>
        <p:spPr>
          <a:xfrm>
            <a:off x="0" y="4292600"/>
            <a:ext cx="3103563" cy="1138238"/>
          </a:xfrm>
        </p:spPr>
        <p:txBody>
          <a:bodyPr>
            <a:normAutofit fontScale="90000"/>
          </a:bodyPr>
          <a:lstStyle/>
          <a:p>
            <a:br>
              <a:rPr lang="pt-BR" b="1" dirty="0"/>
            </a:br>
            <a:endParaRPr lang="pt-BR" dirty="0"/>
          </a:p>
        </p:txBody>
      </p:sp>
      <p:sp>
        <p:nvSpPr>
          <p:cNvPr id="3" name="Espaço Reservado para Conteúdo 2">
            <a:extLst>
              <a:ext uri="{FF2B5EF4-FFF2-40B4-BE49-F238E27FC236}">
                <a16:creationId xmlns:a16="http://schemas.microsoft.com/office/drawing/2014/main" id="{BF4E6ED1-DEC3-4D2E-929B-7DE94DE7B6DC}"/>
              </a:ext>
            </a:extLst>
          </p:cNvPr>
          <p:cNvSpPr>
            <a:spLocks noGrp="1"/>
          </p:cNvSpPr>
          <p:nvPr>
            <p:ph idx="4294967295"/>
          </p:nvPr>
        </p:nvSpPr>
        <p:spPr>
          <a:xfrm>
            <a:off x="1908225" y="110912"/>
            <a:ext cx="8534400" cy="1228725"/>
          </a:xfrm>
        </p:spPr>
        <p:txBody>
          <a:bodyPr>
            <a:normAutofit/>
          </a:bodyPr>
          <a:lstStyle/>
          <a:p>
            <a:pPr marL="0" indent="0" algn="ctr">
              <a:buNone/>
            </a:pPr>
            <a:r>
              <a:rPr lang="pt-BR" sz="3000" dirty="0">
                <a:latin typeface="Times New Roman" panose="02020603050405020304" pitchFamily="18" charset="0"/>
                <a:cs typeface="Times New Roman" panose="02020603050405020304" pitchFamily="18" charset="0"/>
              </a:rPr>
              <a:t>EVOLUÇÃO DOS COMPUTADORES</a:t>
            </a:r>
          </a:p>
        </p:txBody>
      </p:sp>
      <p:pic>
        <p:nvPicPr>
          <p:cNvPr id="5" name="Imagem 4" descr="Foto preta e branca de um prédio&#10;&#10;Descrição gerada automaticamente">
            <a:extLst>
              <a:ext uri="{FF2B5EF4-FFF2-40B4-BE49-F238E27FC236}">
                <a16:creationId xmlns:a16="http://schemas.microsoft.com/office/drawing/2014/main" id="{17229A92-175C-4279-8ECD-BFD1F74864C2}"/>
              </a:ext>
            </a:extLst>
          </p:cNvPr>
          <p:cNvPicPr>
            <a:picLocks noChangeAspect="1"/>
          </p:cNvPicPr>
          <p:nvPr/>
        </p:nvPicPr>
        <p:blipFill>
          <a:blip r:embed="rId2"/>
          <a:stretch>
            <a:fillRect/>
          </a:stretch>
        </p:blipFill>
        <p:spPr>
          <a:xfrm>
            <a:off x="241350" y="1339637"/>
            <a:ext cx="3333750" cy="2705100"/>
          </a:xfrm>
          <a:prstGeom prst="rect">
            <a:avLst/>
          </a:prstGeom>
        </p:spPr>
      </p:pic>
      <p:pic>
        <p:nvPicPr>
          <p:cNvPr id="7" name="Imagem 6" descr="Foto em preto e branco de pessoas na frente de uma loja&#10;&#10;Descrição gerada automaticamente">
            <a:extLst>
              <a:ext uri="{FF2B5EF4-FFF2-40B4-BE49-F238E27FC236}">
                <a16:creationId xmlns:a16="http://schemas.microsoft.com/office/drawing/2014/main" id="{13537613-708B-44E8-94FC-FC6A5BF38953}"/>
              </a:ext>
            </a:extLst>
          </p:cNvPr>
          <p:cNvPicPr>
            <a:picLocks noChangeAspect="1"/>
          </p:cNvPicPr>
          <p:nvPr/>
        </p:nvPicPr>
        <p:blipFill>
          <a:blip r:embed="rId3"/>
          <a:stretch>
            <a:fillRect/>
          </a:stretch>
        </p:blipFill>
        <p:spPr>
          <a:xfrm>
            <a:off x="4905375" y="1073345"/>
            <a:ext cx="2381250" cy="2676117"/>
          </a:xfrm>
          <a:prstGeom prst="rect">
            <a:avLst/>
          </a:prstGeom>
        </p:spPr>
      </p:pic>
      <p:pic>
        <p:nvPicPr>
          <p:cNvPr id="9" name="Imagem 8" descr="Computador em cima&#10;&#10;Descrição gerada automaticamente">
            <a:extLst>
              <a:ext uri="{FF2B5EF4-FFF2-40B4-BE49-F238E27FC236}">
                <a16:creationId xmlns:a16="http://schemas.microsoft.com/office/drawing/2014/main" id="{BCE8E588-8126-4E80-9948-3EBAC0730C75}"/>
              </a:ext>
            </a:extLst>
          </p:cNvPr>
          <p:cNvPicPr>
            <a:picLocks noChangeAspect="1"/>
          </p:cNvPicPr>
          <p:nvPr/>
        </p:nvPicPr>
        <p:blipFill>
          <a:blip r:embed="rId4"/>
          <a:stretch>
            <a:fillRect/>
          </a:stretch>
        </p:blipFill>
        <p:spPr>
          <a:xfrm>
            <a:off x="8402724" y="2224087"/>
            <a:ext cx="3333750" cy="2409825"/>
          </a:xfrm>
          <a:prstGeom prst="rect">
            <a:avLst/>
          </a:prstGeom>
        </p:spPr>
      </p:pic>
      <p:pic>
        <p:nvPicPr>
          <p:cNvPr id="11" name="Imagem 10" descr="Computador com teclado e monitor de computador&#10;&#10;Descrição gerada automaticamente">
            <a:extLst>
              <a:ext uri="{FF2B5EF4-FFF2-40B4-BE49-F238E27FC236}">
                <a16:creationId xmlns:a16="http://schemas.microsoft.com/office/drawing/2014/main" id="{86A8485D-6988-4A02-9986-B6A90FDFB116}"/>
              </a:ext>
            </a:extLst>
          </p:cNvPr>
          <p:cNvPicPr>
            <a:picLocks noChangeAspect="1"/>
          </p:cNvPicPr>
          <p:nvPr/>
        </p:nvPicPr>
        <p:blipFill>
          <a:blip r:embed="rId5"/>
          <a:stretch>
            <a:fillRect/>
          </a:stretch>
        </p:blipFill>
        <p:spPr>
          <a:xfrm>
            <a:off x="4841423" y="4506402"/>
            <a:ext cx="2668004" cy="2324975"/>
          </a:xfrm>
          <a:prstGeom prst="rect">
            <a:avLst/>
          </a:prstGeom>
        </p:spPr>
      </p:pic>
      <p:sp>
        <p:nvSpPr>
          <p:cNvPr id="14" name="CaixaDeTexto 13">
            <a:extLst>
              <a:ext uri="{FF2B5EF4-FFF2-40B4-BE49-F238E27FC236}">
                <a16:creationId xmlns:a16="http://schemas.microsoft.com/office/drawing/2014/main" id="{9C4383EF-F8F3-450C-ABCD-10E76EE837D7}"/>
              </a:ext>
            </a:extLst>
          </p:cNvPr>
          <p:cNvSpPr txBox="1"/>
          <p:nvPr/>
        </p:nvSpPr>
        <p:spPr>
          <a:xfrm>
            <a:off x="304800" y="4268350"/>
            <a:ext cx="3270299" cy="646331"/>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PRIMEIRA GERAÇÃO </a:t>
            </a:r>
          </a:p>
          <a:p>
            <a:pPr algn="ctr"/>
            <a:r>
              <a:rPr lang="pt-BR" dirty="0">
                <a:latin typeface="Times New Roman" panose="02020603050405020304" pitchFamily="18" charset="0"/>
                <a:cs typeface="Times New Roman" panose="02020603050405020304" pitchFamily="18" charset="0"/>
              </a:rPr>
              <a:t>(1951 – 1959)</a:t>
            </a:r>
          </a:p>
        </p:txBody>
      </p:sp>
      <p:sp>
        <p:nvSpPr>
          <p:cNvPr id="15" name="CaixaDeTexto 14">
            <a:extLst>
              <a:ext uri="{FF2B5EF4-FFF2-40B4-BE49-F238E27FC236}">
                <a16:creationId xmlns:a16="http://schemas.microsoft.com/office/drawing/2014/main" id="{C111CC7A-BF5D-4501-8AB7-FCCEF9580D14}"/>
              </a:ext>
            </a:extLst>
          </p:cNvPr>
          <p:cNvSpPr txBox="1"/>
          <p:nvPr/>
        </p:nvSpPr>
        <p:spPr>
          <a:xfrm>
            <a:off x="4905375" y="3860071"/>
            <a:ext cx="2381249" cy="646331"/>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Segunda Geração</a:t>
            </a:r>
          </a:p>
          <a:p>
            <a:pPr algn="ctr"/>
            <a:r>
              <a:rPr lang="pt-BR" dirty="0">
                <a:latin typeface="Times New Roman" panose="02020603050405020304" pitchFamily="18" charset="0"/>
                <a:cs typeface="Times New Roman" panose="02020603050405020304" pitchFamily="18" charset="0"/>
              </a:rPr>
              <a:t>(1959 – 1965)</a:t>
            </a:r>
          </a:p>
        </p:txBody>
      </p:sp>
      <p:sp>
        <p:nvSpPr>
          <p:cNvPr id="16" name="CaixaDeTexto 15">
            <a:extLst>
              <a:ext uri="{FF2B5EF4-FFF2-40B4-BE49-F238E27FC236}">
                <a16:creationId xmlns:a16="http://schemas.microsoft.com/office/drawing/2014/main" id="{9EADA735-2B1C-455E-AFEA-EB68F42671D9}"/>
              </a:ext>
            </a:extLst>
          </p:cNvPr>
          <p:cNvSpPr txBox="1"/>
          <p:nvPr/>
        </p:nvSpPr>
        <p:spPr>
          <a:xfrm>
            <a:off x="8543929" y="1630357"/>
            <a:ext cx="3051339" cy="646331"/>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Terceira Geração </a:t>
            </a:r>
          </a:p>
          <a:p>
            <a:pPr algn="ctr"/>
            <a:r>
              <a:rPr lang="pt-BR" dirty="0">
                <a:latin typeface="Times New Roman" panose="02020603050405020304" pitchFamily="18" charset="0"/>
                <a:cs typeface="Times New Roman" panose="02020603050405020304" pitchFamily="18" charset="0"/>
              </a:rPr>
              <a:t>(1965 – 1975)</a:t>
            </a:r>
          </a:p>
        </p:txBody>
      </p:sp>
      <p:sp>
        <p:nvSpPr>
          <p:cNvPr id="17" name="CaixaDeTexto 16">
            <a:extLst>
              <a:ext uri="{FF2B5EF4-FFF2-40B4-BE49-F238E27FC236}">
                <a16:creationId xmlns:a16="http://schemas.microsoft.com/office/drawing/2014/main" id="{0604F61B-FD1E-4CC4-A409-5C5FB1916052}"/>
              </a:ext>
            </a:extLst>
          </p:cNvPr>
          <p:cNvSpPr txBox="1"/>
          <p:nvPr/>
        </p:nvSpPr>
        <p:spPr>
          <a:xfrm>
            <a:off x="7740316" y="5430837"/>
            <a:ext cx="2573972" cy="646331"/>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Quarta Geração </a:t>
            </a:r>
          </a:p>
          <a:p>
            <a:pPr algn="ctr"/>
            <a:r>
              <a:rPr lang="pt-BR" dirty="0">
                <a:latin typeface="Times New Roman" panose="02020603050405020304" pitchFamily="18" charset="0"/>
                <a:cs typeface="Times New Roman" panose="02020603050405020304" pitchFamily="18" charset="0"/>
              </a:rPr>
              <a:t>(1975 até os dias atuais)</a:t>
            </a:r>
          </a:p>
        </p:txBody>
      </p:sp>
    </p:spTree>
    <p:extLst>
      <p:ext uri="{BB962C8B-B14F-4D97-AF65-F5344CB8AC3E}">
        <p14:creationId xmlns:p14="http://schemas.microsoft.com/office/powerpoint/2010/main" val="3651783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FCF89A3-F82E-46AC-B0DF-5BD88283C8D2}"/>
              </a:ext>
            </a:extLst>
          </p:cNvPr>
          <p:cNvSpPr txBox="1"/>
          <p:nvPr/>
        </p:nvSpPr>
        <p:spPr>
          <a:xfrm>
            <a:off x="2085473" y="328863"/>
            <a:ext cx="8021053" cy="1015663"/>
          </a:xfrm>
          <a:prstGeom prst="rect">
            <a:avLst/>
          </a:prstGeom>
          <a:noFill/>
        </p:spPr>
        <p:txBody>
          <a:bodyPr wrap="square" rtlCol="0">
            <a:spAutoFit/>
          </a:bodyPr>
          <a:lstStyle/>
          <a:p>
            <a:pPr algn="ctr"/>
            <a:r>
              <a:rPr lang="pt-BR" sz="3000" dirty="0">
                <a:latin typeface="Times New Roman" panose="02020603050405020304" pitchFamily="18" charset="0"/>
                <a:cs typeface="Times New Roman" panose="02020603050405020304" pitchFamily="18" charset="0"/>
              </a:rPr>
              <a:t>Principais Operações Matemáticas usamos nos Sistemas binários.</a:t>
            </a:r>
          </a:p>
        </p:txBody>
      </p:sp>
      <p:sp>
        <p:nvSpPr>
          <p:cNvPr id="3" name="CaixaDeTexto 2">
            <a:extLst>
              <a:ext uri="{FF2B5EF4-FFF2-40B4-BE49-F238E27FC236}">
                <a16:creationId xmlns:a16="http://schemas.microsoft.com/office/drawing/2014/main" id="{FAF4A1C4-178F-440A-88B6-3F9B10872515}"/>
              </a:ext>
            </a:extLst>
          </p:cNvPr>
          <p:cNvSpPr txBox="1"/>
          <p:nvPr/>
        </p:nvSpPr>
        <p:spPr>
          <a:xfrm>
            <a:off x="132346" y="1344526"/>
            <a:ext cx="5747086" cy="5232202"/>
          </a:xfrm>
          <a:prstGeom prst="rect">
            <a:avLst/>
          </a:prstGeom>
          <a:noFill/>
        </p:spPr>
        <p:txBody>
          <a:bodyPr wrap="square" rtlCol="0">
            <a:spAutoFit/>
          </a:bodyPr>
          <a:lstStyle/>
          <a:p>
            <a:r>
              <a:rPr lang="pt-BR" sz="2000" dirty="0">
                <a:solidFill>
                  <a:schemeClr val="accent2"/>
                </a:solidFill>
                <a:latin typeface="Times New Roman" panose="02020603050405020304" pitchFamily="18" charset="0"/>
                <a:cs typeface="Times New Roman" panose="02020603050405020304" pitchFamily="18" charset="0"/>
              </a:rPr>
              <a:t>Soma e Subtração Binária</a:t>
            </a:r>
          </a:p>
          <a:p>
            <a:endParaRPr lang="pt-BR" dirty="0"/>
          </a:p>
          <a:p>
            <a:r>
              <a:rPr lang="pt-BR" dirty="0"/>
              <a:t>A tabuada da soma aritmética em:</a:t>
            </a:r>
          </a:p>
          <a:p>
            <a:endParaRPr lang="pt-BR" dirty="0"/>
          </a:p>
          <a:p>
            <a:r>
              <a:rPr lang="pt-BR" dirty="0"/>
              <a:t>0 + 0 = 0</a:t>
            </a:r>
          </a:p>
          <a:p>
            <a:r>
              <a:rPr lang="pt-BR" dirty="0"/>
              <a:t>0 + 1 = 1</a:t>
            </a:r>
          </a:p>
          <a:p>
            <a:r>
              <a:rPr lang="pt-BR" dirty="0"/>
              <a:t>1 + 1 = 1</a:t>
            </a:r>
          </a:p>
          <a:p>
            <a:r>
              <a:rPr lang="pt-BR" dirty="0"/>
              <a:t>1 + 1 = 0 (e “vai um” para o dígito de ordem superior)</a:t>
            </a:r>
          </a:p>
          <a:p>
            <a:r>
              <a:rPr lang="pt-BR" dirty="0"/>
              <a:t>1+ 1 + 1 = ( e “vai um” para o digito de ordem superior)</a:t>
            </a:r>
          </a:p>
          <a:p>
            <a:endParaRPr lang="pt-BR" dirty="0"/>
          </a:p>
          <a:p>
            <a:r>
              <a:rPr lang="pt-BR" dirty="0"/>
              <a:t>Por Exemplo</a:t>
            </a:r>
          </a:p>
          <a:p>
            <a:endParaRPr lang="pt-BR" dirty="0"/>
          </a:p>
          <a:p>
            <a:r>
              <a:rPr lang="pt-BR" dirty="0"/>
              <a:t>Efetuar 101100</a:t>
            </a:r>
            <a:r>
              <a:rPr lang="pt-BR" sz="800" dirty="0"/>
              <a:t>2</a:t>
            </a:r>
            <a:r>
              <a:rPr lang="pt-BR" dirty="0"/>
              <a:t> + 011010</a:t>
            </a:r>
            <a:r>
              <a:rPr lang="pt-BR" sz="800" dirty="0"/>
              <a:t>2</a:t>
            </a:r>
          </a:p>
          <a:p>
            <a:endParaRPr lang="pt-BR" sz="800" dirty="0"/>
          </a:p>
          <a:p>
            <a:r>
              <a:rPr lang="pt-BR" dirty="0">
                <a:latin typeface="Times New Roman" panose="02020603050405020304" pitchFamily="18" charset="0"/>
                <a:cs typeface="Times New Roman" panose="02020603050405020304" pitchFamily="18" charset="0"/>
              </a:rPr>
              <a:t>Soma-se as posições da direita para esquerda, tal como soma decimal;</a:t>
            </a:r>
          </a:p>
          <a:p>
            <a:endParaRPr lang="pt-BR" dirty="0">
              <a:latin typeface="Times New Roman" panose="02020603050405020304" pitchFamily="18" charset="0"/>
              <a:cs typeface="Times New Roman" panose="02020603050405020304" pitchFamily="18" charset="0"/>
            </a:endParaRPr>
          </a:p>
        </p:txBody>
      </p:sp>
      <p:sp>
        <p:nvSpPr>
          <p:cNvPr id="4" name="CaixaDeTexto 3">
            <a:extLst>
              <a:ext uri="{FF2B5EF4-FFF2-40B4-BE49-F238E27FC236}">
                <a16:creationId xmlns:a16="http://schemas.microsoft.com/office/drawing/2014/main" id="{952649F8-870D-49AD-90FB-A58C1713B72E}"/>
              </a:ext>
            </a:extLst>
          </p:cNvPr>
          <p:cNvSpPr txBox="1"/>
          <p:nvPr/>
        </p:nvSpPr>
        <p:spPr>
          <a:xfrm>
            <a:off x="6095999" y="1403178"/>
            <a:ext cx="2566737" cy="955414"/>
          </a:xfrm>
          <a:prstGeom prst="rect">
            <a:avLst/>
          </a:prstGeom>
          <a:noFill/>
        </p:spPr>
        <p:txBody>
          <a:bodyPr wrap="square" rtlCol="0">
            <a:spAutoFit/>
          </a:bodyPr>
          <a:lstStyle/>
          <a:p>
            <a:pPr algn="just"/>
            <a:r>
              <a:rPr lang="pt-BR" dirty="0"/>
              <a:t>    0¹ 1¹  1  1  0  0</a:t>
            </a:r>
          </a:p>
          <a:p>
            <a:pPr algn="just"/>
            <a:r>
              <a:rPr lang="pt-BR" u="sng" dirty="0"/>
              <a:t>+  0  1   1  0   1  0</a:t>
            </a:r>
          </a:p>
          <a:p>
            <a:pPr algn="just"/>
            <a:r>
              <a:rPr lang="pt-BR" dirty="0"/>
              <a:t>    1   1   0   1  1 0 </a:t>
            </a:r>
          </a:p>
        </p:txBody>
      </p:sp>
    </p:spTree>
    <p:extLst>
      <p:ext uri="{BB962C8B-B14F-4D97-AF65-F5344CB8AC3E}">
        <p14:creationId xmlns:p14="http://schemas.microsoft.com/office/powerpoint/2010/main" val="1467041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6F50DE5-041B-4518-908F-40D1831CD2A8}"/>
              </a:ext>
            </a:extLst>
          </p:cNvPr>
          <p:cNvSpPr txBox="1"/>
          <p:nvPr/>
        </p:nvSpPr>
        <p:spPr>
          <a:xfrm>
            <a:off x="200528" y="309811"/>
            <a:ext cx="5747086" cy="5632311"/>
          </a:xfrm>
          <a:prstGeom prst="rect">
            <a:avLst/>
          </a:prstGeom>
          <a:noFill/>
        </p:spPr>
        <p:txBody>
          <a:bodyPr wrap="square" rtlCol="0">
            <a:spAutoFit/>
          </a:bodyPr>
          <a:lstStyle/>
          <a:p>
            <a:r>
              <a:rPr lang="pt-BR" dirty="0">
                <a:solidFill>
                  <a:schemeClr val="accent2"/>
                </a:solidFill>
              </a:rPr>
              <a:t>A tabuada da subtração aritmética binária</a:t>
            </a:r>
          </a:p>
          <a:p>
            <a:endParaRPr lang="pt-BR" dirty="0"/>
          </a:p>
          <a:p>
            <a:r>
              <a:rPr lang="pt-BR" dirty="0"/>
              <a:t>0 – 0 = 0</a:t>
            </a:r>
          </a:p>
          <a:p>
            <a:r>
              <a:rPr lang="pt-BR" dirty="0"/>
              <a:t>0 – 1 = 1</a:t>
            </a:r>
          </a:p>
          <a:p>
            <a:r>
              <a:rPr lang="pt-BR" dirty="0"/>
              <a:t>1 – 0 = 1</a:t>
            </a:r>
          </a:p>
          <a:p>
            <a:r>
              <a:rPr lang="pt-BR" dirty="0"/>
              <a:t>1 – 1 = 0</a:t>
            </a:r>
          </a:p>
          <a:p>
            <a:endParaRPr lang="pt-BR" dirty="0"/>
          </a:p>
          <a:p>
            <a:pPr algn="just"/>
            <a:r>
              <a:rPr lang="pt-BR" dirty="0"/>
              <a:t>Como é impossível tirar 1 de 0, o artifício é  pedir emprestado 1 da casa de ordem superior, ou seja, na realidade o que se faz é subtrair 1</a:t>
            </a:r>
            <a:r>
              <a:rPr lang="pt-BR" sz="800" dirty="0"/>
              <a:t>2 de </a:t>
            </a:r>
            <a:r>
              <a:rPr lang="pt-BR" dirty="0">
                <a:latin typeface="Times New Roman" panose="02020603050405020304" pitchFamily="18" charset="0"/>
                <a:cs typeface="Times New Roman" panose="02020603050405020304" pitchFamily="18" charset="0"/>
              </a:rPr>
              <a:t> 10</a:t>
            </a:r>
            <a:r>
              <a:rPr lang="pt-BR" sz="800" dirty="0">
                <a:latin typeface="Times New Roman" panose="02020603050405020304" pitchFamily="18" charset="0"/>
                <a:cs typeface="Times New Roman" panose="02020603050405020304" pitchFamily="18" charset="0"/>
              </a:rPr>
              <a:t>2 </a:t>
            </a:r>
          </a:p>
          <a:p>
            <a:pPr algn="just"/>
            <a:r>
              <a:rPr lang="pt-BR" dirty="0"/>
              <a:t>e encontramos 1</a:t>
            </a:r>
            <a:r>
              <a:rPr lang="pt-BR" sz="800" dirty="0"/>
              <a:t>2</a:t>
            </a:r>
            <a:r>
              <a:rPr lang="pt-BR" dirty="0"/>
              <a:t> como resultado, devendo então subtrair 1 do dígito de ordem superior. Este algoritmo é exatamente o mesmo da subtração em decimal</a:t>
            </a:r>
          </a:p>
          <a:p>
            <a:pPr algn="just"/>
            <a:endParaRPr lang="pt-BR" dirty="0"/>
          </a:p>
          <a:p>
            <a:pPr algn="just"/>
            <a:r>
              <a:rPr lang="pt-BR" dirty="0"/>
              <a:t>Por exemplo: 111100</a:t>
            </a:r>
            <a:r>
              <a:rPr lang="pt-BR" sz="800" dirty="0"/>
              <a:t>2</a:t>
            </a:r>
            <a:r>
              <a:rPr lang="pt-BR" dirty="0"/>
              <a:t> – 011010</a:t>
            </a:r>
            <a:r>
              <a:rPr lang="pt-BR" sz="800" dirty="0"/>
              <a:t>2</a:t>
            </a:r>
          </a:p>
          <a:p>
            <a:pPr algn="just"/>
            <a:endParaRPr lang="pt-BR" dirty="0"/>
          </a:p>
          <a:p>
            <a:pPr algn="just"/>
            <a:r>
              <a:rPr lang="pt-BR" dirty="0"/>
              <a:t>Não esqueça, subtrai-se as colunas da direita para a esquerda, tal como uma subtração decimal</a:t>
            </a:r>
          </a:p>
        </p:txBody>
      </p:sp>
      <p:sp>
        <p:nvSpPr>
          <p:cNvPr id="3" name="CaixaDeTexto 2">
            <a:extLst>
              <a:ext uri="{FF2B5EF4-FFF2-40B4-BE49-F238E27FC236}">
                <a16:creationId xmlns:a16="http://schemas.microsoft.com/office/drawing/2014/main" id="{16B88ACF-DB9B-45B1-BD22-F31EA42FF811}"/>
              </a:ext>
            </a:extLst>
          </p:cNvPr>
          <p:cNvSpPr txBox="1"/>
          <p:nvPr/>
        </p:nvSpPr>
        <p:spPr>
          <a:xfrm>
            <a:off x="6264442" y="457200"/>
            <a:ext cx="4981074" cy="923330"/>
          </a:xfrm>
          <a:prstGeom prst="rect">
            <a:avLst/>
          </a:prstGeom>
          <a:noFill/>
        </p:spPr>
        <p:txBody>
          <a:bodyPr wrap="square" rtlCol="0">
            <a:spAutoFit/>
          </a:bodyPr>
          <a:lstStyle/>
          <a:p>
            <a:r>
              <a:rPr lang="pt-BR" dirty="0"/>
              <a:t>    1 1 1² 0 0</a:t>
            </a:r>
          </a:p>
          <a:p>
            <a:pPr marL="285750" indent="-285750">
              <a:buFontTx/>
              <a:buChar char="-"/>
            </a:pPr>
            <a:r>
              <a:rPr lang="pt-BR" u="sng" dirty="0"/>
              <a:t>0 1 0  1 0</a:t>
            </a:r>
          </a:p>
          <a:p>
            <a:r>
              <a:rPr lang="pt-BR" dirty="0"/>
              <a:t>    1  0 0  1 0</a:t>
            </a:r>
          </a:p>
        </p:txBody>
      </p:sp>
    </p:spTree>
    <p:extLst>
      <p:ext uri="{BB962C8B-B14F-4D97-AF65-F5344CB8AC3E}">
        <p14:creationId xmlns:p14="http://schemas.microsoft.com/office/powerpoint/2010/main" val="2718758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CBBFA57-8071-4B8C-A68C-516F6AE8FA04}"/>
              </a:ext>
            </a:extLst>
          </p:cNvPr>
          <p:cNvSpPr txBox="1"/>
          <p:nvPr/>
        </p:nvSpPr>
        <p:spPr>
          <a:xfrm>
            <a:off x="152400" y="385011"/>
            <a:ext cx="5831305" cy="4647426"/>
          </a:xfrm>
          <a:prstGeom prst="rect">
            <a:avLst/>
          </a:prstGeom>
          <a:noFill/>
        </p:spPr>
        <p:txBody>
          <a:bodyPr wrap="square" rtlCol="0">
            <a:spAutoFit/>
          </a:bodyPr>
          <a:lstStyle/>
          <a:p>
            <a:pPr algn="just"/>
            <a:r>
              <a:rPr lang="pt-BR" dirty="0">
                <a:latin typeface="Times New Roman" panose="02020603050405020304" pitchFamily="18" charset="0"/>
                <a:cs typeface="Times New Roman" panose="02020603050405020304" pitchFamily="18" charset="0"/>
              </a:rPr>
              <a:t>Multiplicação e divisão binária</a:t>
            </a:r>
          </a:p>
          <a:p>
            <a:pPr algn="just"/>
            <a:endParaRPr lang="pt-BR" dirty="0">
              <a:latin typeface="Times New Roman" panose="02020603050405020304" pitchFamily="18" charset="0"/>
              <a:cs typeface="Times New Roman" panose="02020603050405020304" pitchFamily="18" charset="0"/>
            </a:endParaRPr>
          </a:p>
          <a:p>
            <a:pPr algn="just"/>
            <a:r>
              <a:rPr lang="pt-BR" dirty="0">
                <a:latin typeface="Times New Roman" panose="02020603050405020304" pitchFamily="18" charset="0"/>
                <a:cs typeface="Times New Roman" panose="02020603050405020304" pitchFamily="18" charset="0"/>
              </a:rPr>
              <a:t>Tabuada da multiplicação:</a:t>
            </a:r>
          </a:p>
          <a:p>
            <a:pPr algn="just"/>
            <a:endParaRPr lang="pt-BR" dirty="0">
              <a:latin typeface="Times New Roman" panose="02020603050405020304" pitchFamily="18" charset="0"/>
              <a:cs typeface="Times New Roman" panose="02020603050405020304" pitchFamily="18" charset="0"/>
            </a:endParaRPr>
          </a:p>
          <a:p>
            <a:pPr algn="just"/>
            <a:r>
              <a:rPr lang="pt-BR" dirty="0">
                <a:latin typeface="Times New Roman" panose="02020603050405020304" pitchFamily="18" charset="0"/>
                <a:cs typeface="Times New Roman" panose="02020603050405020304" pitchFamily="18" charset="0"/>
              </a:rPr>
              <a:t>0 x 0 = 0</a:t>
            </a:r>
          </a:p>
          <a:p>
            <a:pPr algn="just"/>
            <a:r>
              <a:rPr lang="pt-BR" dirty="0">
                <a:latin typeface="Times New Roman" panose="02020603050405020304" pitchFamily="18" charset="0"/>
                <a:cs typeface="Times New Roman" panose="02020603050405020304" pitchFamily="18" charset="0"/>
              </a:rPr>
              <a:t>0 x 1 = 0</a:t>
            </a:r>
          </a:p>
          <a:p>
            <a:pPr algn="just"/>
            <a:r>
              <a:rPr lang="pt-BR" dirty="0">
                <a:latin typeface="Times New Roman" panose="02020603050405020304" pitchFamily="18" charset="0"/>
                <a:cs typeface="Times New Roman" panose="02020603050405020304" pitchFamily="18" charset="0"/>
              </a:rPr>
              <a:t>1 x 0 = 0</a:t>
            </a:r>
          </a:p>
          <a:p>
            <a:pPr algn="just"/>
            <a:r>
              <a:rPr lang="pt-BR" dirty="0">
                <a:latin typeface="Times New Roman" panose="02020603050405020304" pitchFamily="18" charset="0"/>
                <a:cs typeface="Times New Roman" panose="02020603050405020304" pitchFamily="18" charset="0"/>
              </a:rPr>
              <a:t>1 x 1 = 1</a:t>
            </a:r>
          </a:p>
          <a:p>
            <a:pPr algn="just"/>
            <a:endParaRPr lang="pt-BR" dirty="0">
              <a:latin typeface="Times New Roman" panose="02020603050405020304" pitchFamily="18" charset="0"/>
              <a:cs typeface="Times New Roman" panose="02020603050405020304" pitchFamily="18" charset="0"/>
            </a:endParaRPr>
          </a:p>
          <a:p>
            <a:pPr algn="just"/>
            <a:r>
              <a:rPr lang="pt-BR" dirty="0">
                <a:latin typeface="Times New Roman" panose="02020603050405020304" pitchFamily="18" charset="0"/>
                <a:cs typeface="Times New Roman" panose="02020603050405020304" pitchFamily="18" charset="0"/>
              </a:rPr>
              <a:t>O Processo é idêntico á multiplicação entre números decimais</a:t>
            </a:r>
          </a:p>
          <a:p>
            <a:pPr algn="just"/>
            <a:endParaRPr lang="pt-BR" dirty="0">
              <a:latin typeface="Times New Roman" panose="02020603050405020304" pitchFamily="18" charset="0"/>
              <a:cs typeface="Times New Roman" panose="02020603050405020304" pitchFamily="18" charset="0"/>
            </a:endParaRPr>
          </a:p>
          <a:p>
            <a:pPr algn="just"/>
            <a:r>
              <a:rPr lang="pt-BR" dirty="0">
                <a:latin typeface="Times New Roman" panose="02020603050405020304" pitchFamily="18" charset="0"/>
                <a:cs typeface="Times New Roman" panose="02020603050405020304" pitchFamily="18" charset="0"/>
              </a:rPr>
              <a:t>Exemplo</a:t>
            </a:r>
          </a:p>
          <a:p>
            <a:pPr algn="just"/>
            <a:endParaRPr lang="pt-BR" dirty="0">
              <a:latin typeface="Times New Roman" panose="02020603050405020304" pitchFamily="18" charset="0"/>
              <a:cs typeface="Times New Roman" panose="02020603050405020304" pitchFamily="18" charset="0"/>
            </a:endParaRPr>
          </a:p>
          <a:p>
            <a:pPr algn="just"/>
            <a:r>
              <a:rPr lang="pt-BR" dirty="0">
                <a:latin typeface="Times New Roman" panose="02020603050405020304" pitchFamily="18" charset="0"/>
                <a:cs typeface="Times New Roman" panose="02020603050405020304" pitchFamily="18" charset="0"/>
              </a:rPr>
              <a:t>Efetuar: 1012 x 1102</a:t>
            </a:r>
          </a:p>
          <a:p>
            <a:endParaRPr lang="pt-BR" sz="800" dirty="0"/>
          </a:p>
          <a:p>
            <a:endParaRPr lang="pt-BR" dirty="0"/>
          </a:p>
        </p:txBody>
      </p:sp>
      <p:pic>
        <p:nvPicPr>
          <p:cNvPr id="4" name="Imagem 3">
            <a:extLst>
              <a:ext uri="{FF2B5EF4-FFF2-40B4-BE49-F238E27FC236}">
                <a16:creationId xmlns:a16="http://schemas.microsoft.com/office/drawing/2014/main" id="{B25C1B4C-5E19-48E5-8D40-2CE3901933D6}"/>
              </a:ext>
            </a:extLst>
          </p:cNvPr>
          <p:cNvPicPr>
            <a:picLocks noChangeAspect="1"/>
          </p:cNvPicPr>
          <p:nvPr/>
        </p:nvPicPr>
        <p:blipFill>
          <a:blip r:embed="rId2"/>
          <a:stretch>
            <a:fillRect/>
          </a:stretch>
        </p:blipFill>
        <p:spPr>
          <a:xfrm>
            <a:off x="354180" y="4732422"/>
            <a:ext cx="3200397" cy="1900988"/>
          </a:xfrm>
          <a:prstGeom prst="rect">
            <a:avLst/>
          </a:prstGeom>
        </p:spPr>
      </p:pic>
      <p:sp>
        <p:nvSpPr>
          <p:cNvPr id="5" name="CaixaDeTexto 4">
            <a:extLst>
              <a:ext uri="{FF2B5EF4-FFF2-40B4-BE49-F238E27FC236}">
                <a16:creationId xmlns:a16="http://schemas.microsoft.com/office/drawing/2014/main" id="{5B67AA75-8F22-4ED0-90AE-BF05DA9A6DBE}"/>
              </a:ext>
            </a:extLst>
          </p:cNvPr>
          <p:cNvSpPr txBox="1"/>
          <p:nvPr/>
        </p:nvSpPr>
        <p:spPr>
          <a:xfrm>
            <a:off x="6208297" y="264695"/>
            <a:ext cx="5702968" cy="2308324"/>
          </a:xfrm>
          <a:prstGeom prst="rect">
            <a:avLst/>
          </a:prstGeom>
          <a:noFill/>
        </p:spPr>
        <p:txBody>
          <a:bodyPr wrap="square" rtlCol="0">
            <a:spAutoFit/>
          </a:bodyPr>
          <a:lstStyle/>
          <a:p>
            <a:pPr algn="just"/>
            <a:r>
              <a:rPr lang="pt-BR" dirty="0">
                <a:solidFill>
                  <a:srgbClr val="7030A0"/>
                </a:solidFill>
                <a:latin typeface="Times New Roman" panose="02020603050405020304" pitchFamily="18" charset="0"/>
                <a:cs typeface="Times New Roman" panose="02020603050405020304" pitchFamily="18" charset="0"/>
              </a:rPr>
              <a:t>Divisão Binário </a:t>
            </a:r>
          </a:p>
          <a:p>
            <a:pPr algn="just"/>
            <a:endParaRPr lang="pt-BR" dirty="0">
              <a:solidFill>
                <a:srgbClr val="7030A0"/>
              </a:solidFill>
              <a:latin typeface="Times New Roman" panose="02020603050405020304" pitchFamily="18" charset="0"/>
              <a:cs typeface="Times New Roman" panose="02020603050405020304" pitchFamily="18" charset="0"/>
            </a:endParaRPr>
          </a:p>
          <a:p>
            <a:pPr algn="just"/>
            <a:r>
              <a:rPr lang="pt-BR" sz="1800" dirty="0">
                <a:effectLst/>
                <a:latin typeface="Times New Roman" panose="02020603050405020304" pitchFamily="18" charset="0"/>
                <a:cs typeface="Times New Roman" panose="02020603050405020304" pitchFamily="18" charset="0"/>
              </a:rPr>
              <a:t>A divisão com números binários baseia-se no princípio de subtrações sucessivas. Subtraímos o divisor do dividendo enquanto o resto (resultado da subtração) for maior ou igual ao divisor e, a cada subtração, somamos 1</a:t>
            </a:r>
            <a:r>
              <a:rPr lang="pt-BR" sz="1800" baseline="-25000" dirty="0">
                <a:effectLst/>
                <a:latin typeface="Times New Roman" panose="02020603050405020304" pitchFamily="18" charset="0"/>
                <a:cs typeface="Times New Roman" panose="02020603050405020304" pitchFamily="18" charset="0"/>
              </a:rPr>
              <a:t>2</a:t>
            </a:r>
            <a:r>
              <a:rPr lang="pt-BR" sz="1800" dirty="0">
                <a:effectLst/>
                <a:latin typeface="Times New Roman" panose="02020603050405020304" pitchFamily="18" charset="0"/>
                <a:cs typeface="Times New Roman" panose="02020603050405020304" pitchFamily="18" charset="0"/>
              </a:rPr>
              <a:t> no quociente.</a:t>
            </a:r>
            <a:endParaRPr lang="pt-BR" dirty="0">
              <a:latin typeface="Times New Roman" panose="02020603050405020304" pitchFamily="18" charset="0"/>
              <a:cs typeface="Times New Roman" panose="02020603050405020304" pitchFamily="18" charset="0"/>
            </a:endParaRPr>
          </a:p>
          <a:p>
            <a:endParaRPr lang="pt-BR" dirty="0">
              <a:solidFill>
                <a:srgbClr val="7030A0"/>
              </a:solidFill>
            </a:endParaRPr>
          </a:p>
          <a:p>
            <a:endParaRPr lang="pt-BR" dirty="0">
              <a:solidFill>
                <a:srgbClr val="7030A0"/>
              </a:solidFill>
            </a:endParaRPr>
          </a:p>
        </p:txBody>
      </p:sp>
      <p:pic>
        <p:nvPicPr>
          <p:cNvPr id="7" name="Imagem 6">
            <a:extLst>
              <a:ext uri="{FF2B5EF4-FFF2-40B4-BE49-F238E27FC236}">
                <a16:creationId xmlns:a16="http://schemas.microsoft.com/office/drawing/2014/main" id="{A4576304-D42E-42B3-9388-19CF31EC3094}"/>
              </a:ext>
            </a:extLst>
          </p:cNvPr>
          <p:cNvPicPr>
            <a:picLocks noChangeAspect="1"/>
          </p:cNvPicPr>
          <p:nvPr/>
        </p:nvPicPr>
        <p:blipFill>
          <a:blip r:embed="rId3"/>
          <a:stretch>
            <a:fillRect/>
          </a:stretch>
        </p:blipFill>
        <p:spPr>
          <a:xfrm>
            <a:off x="6402055" y="2868060"/>
            <a:ext cx="5629523" cy="3439533"/>
          </a:xfrm>
          <a:prstGeom prst="rect">
            <a:avLst/>
          </a:prstGeom>
        </p:spPr>
      </p:pic>
    </p:spTree>
    <p:extLst>
      <p:ext uri="{BB962C8B-B14F-4D97-AF65-F5344CB8AC3E}">
        <p14:creationId xmlns:p14="http://schemas.microsoft.com/office/powerpoint/2010/main" val="30648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8AD5D-00EC-48A3-B5E9-AC0E6F8F551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74B411D3-AE98-4320-9ECF-76652102B191}"/>
              </a:ext>
            </a:extLst>
          </p:cNvPr>
          <p:cNvSpPr>
            <a:spLocks noGrp="1"/>
          </p:cNvSpPr>
          <p:nvPr>
            <p:ph idx="1"/>
          </p:nvPr>
        </p:nvSpPr>
        <p:spPr/>
        <p:txBody>
          <a:bodyPr/>
          <a:lstStyle/>
          <a:p>
            <a:pPr algn="just"/>
            <a:r>
              <a:rPr lang="pt-BR" b="1" dirty="0"/>
              <a:t>Primeira Geração (1951-1959)</a:t>
            </a:r>
          </a:p>
          <a:p>
            <a:pPr algn="just"/>
            <a:r>
              <a:rPr lang="pt-BR" b="1" dirty="0"/>
              <a:t>Segunda Geração (1959-1965)</a:t>
            </a:r>
          </a:p>
          <a:p>
            <a:pPr algn="just"/>
            <a:r>
              <a:rPr lang="pt-BR" b="1" dirty="0"/>
              <a:t>Terceira Geração (1965-1975)</a:t>
            </a:r>
          </a:p>
          <a:p>
            <a:pPr algn="just"/>
            <a:r>
              <a:rPr lang="pt-BR" b="1" dirty="0"/>
              <a:t>Quarta Geração (1975-até os dias atuais)</a:t>
            </a:r>
          </a:p>
          <a:p>
            <a:pPr marL="0" indent="0">
              <a:buNone/>
            </a:pPr>
            <a:endParaRPr lang="pt-BR" b="1" dirty="0"/>
          </a:p>
          <a:p>
            <a:pPr marL="0" indent="0">
              <a:buNone/>
            </a:pPr>
            <a:endParaRPr lang="pt-BR" dirty="0"/>
          </a:p>
        </p:txBody>
      </p:sp>
    </p:spTree>
    <p:extLst>
      <p:ext uri="{BB962C8B-B14F-4D97-AF65-F5344CB8AC3E}">
        <p14:creationId xmlns:p14="http://schemas.microsoft.com/office/powerpoint/2010/main" val="52761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D8A797A-7D05-4794-B66E-66CFA099EDE1}"/>
              </a:ext>
            </a:extLst>
          </p:cNvPr>
          <p:cNvSpPr txBox="1"/>
          <p:nvPr/>
        </p:nvSpPr>
        <p:spPr>
          <a:xfrm>
            <a:off x="2266146" y="323911"/>
            <a:ext cx="7659705" cy="646331"/>
          </a:xfrm>
          <a:prstGeom prst="rect">
            <a:avLst/>
          </a:prstGeom>
          <a:noFill/>
        </p:spPr>
        <p:txBody>
          <a:bodyPr wrap="square" rtlCol="0">
            <a:spAutoFit/>
          </a:bodyPr>
          <a:lstStyle/>
          <a:p>
            <a:pPr algn="ctr"/>
            <a:r>
              <a:rPr lang="pt-BR" sz="3600" dirty="0">
                <a:latin typeface="Times New Roman" panose="02020603050405020304" pitchFamily="18" charset="0"/>
                <a:cs typeface="Times New Roman" panose="02020603050405020304" pitchFamily="18" charset="0"/>
              </a:rPr>
              <a:t>PRIMEIRA GERAÇÃO (1951 – 1959)</a:t>
            </a:r>
          </a:p>
        </p:txBody>
      </p:sp>
      <p:sp>
        <p:nvSpPr>
          <p:cNvPr id="5" name="Chave Direita 4">
            <a:extLst>
              <a:ext uri="{FF2B5EF4-FFF2-40B4-BE49-F238E27FC236}">
                <a16:creationId xmlns:a16="http://schemas.microsoft.com/office/drawing/2014/main" id="{D5348B1C-2FB4-4801-A959-F9E0DBAE4213}"/>
              </a:ext>
            </a:extLst>
          </p:cNvPr>
          <p:cNvSpPr/>
          <p:nvPr/>
        </p:nvSpPr>
        <p:spPr>
          <a:xfrm>
            <a:off x="5999747" y="2943726"/>
            <a:ext cx="45719" cy="457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aixaDeTexto 5">
            <a:extLst>
              <a:ext uri="{FF2B5EF4-FFF2-40B4-BE49-F238E27FC236}">
                <a16:creationId xmlns:a16="http://schemas.microsoft.com/office/drawing/2014/main" id="{984F388F-36C5-471C-BC6B-1231145D4038}"/>
              </a:ext>
            </a:extLst>
          </p:cNvPr>
          <p:cNvSpPr txBox="1"/>
          <p:nvPr/>
        </p:nvSpPr>
        <p:spPr>
          <a:xfrm>
            <a:off x="705852" y="1155031"/>
            <a:ext cx="10780295" cy="2585323"/>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O Primeiro computador comercial de grande escala foi o UNIVAC, </a:t>
            </a:r>
            <a:r>
              <a:rPr lang="pt-BR" dirty="0" err="1">
                <a:latin typeface="Times New Roman" panose="02020603050405020304" pitchFamily="18" charset="0"/>
                <a:cs typeface="Times New Roman" panose="02020603050405020304" pitchFamily="18" charset="0"/>
              </a:rPr>
              <a:t>UNIVersal</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Automatic</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computer</a:t>
            </a:r>
            <a:r>
              <a:rPr lang="pt-BR" dirty="0">
                <a:latin typeface="Times New Roman" panose="02020603050405020304" pitchFamily="18" charset="0"/>
                <a:cs typeface="Times New Roman" panose="02020603050405020304" pitchFamily="18" charset="0"/>
              </a:rPr>
              <a:t>, americano, de 1951, que era programado ajustando-se cerca de 6.000 chaves e conectando-se cabos a um painel.</a:t>
            </a:r>
          </a:p>
          <a:p>
            <a:pPr algn="just"/>
            <a:endParaRPr lang="pt-B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A entrada e saída de informações era realizada por uma fita metálica de ½ polegada de largura e 400m de comprimento. Ao todo, venderam-se 45 unidades do UNIVAC modelo I, que eram normalmente acompanhados de um dispositivo impressor chamado UNIPRINTER, </a:t>
            </a:r>
            <a:r>
              <a:rPr lang="pt-BR" dirty="0">
                <a:solidFill>
                  <a:srgbClr val="FF0000"/>
                </a:solidFill>
                <a:latin typeface="Times New Roman" panose="02020603050405020304" pitchFamily="18" charset="0"/>
                <a:cs typeface="Times New Roman" panose="02020603050405020304" pitchFamily="18" charset="0"/>
              </a:rPr>
              <a:t>que, sozinho, consumia 14.000W.</a:t>
            </a:r>
          </a:p>
          <a:p>
            <a:pPr algn="just"/>
            <a:endParaRPr lang="pt-BR" dirty="0">
              <a:solidFill>
                <a:srgbClr val="FF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O outro foi o IBM 701, de 1952, que utilizava fita plástica, mais rápida que a metálica do UNIVAC, e o IBM 704, com a capacidade fenomenal de armazenar 8.192 palavras de 36 bits, ambos da IBM.</a:t>
            </a:r>
          </a:p>
        </p:txBody>
      </p:sp>
      <p:pic>
        <p:nvPicPr>
          <p:cNvPr id="10" name="Imagem 9">
            <a:extLst>
              <a:ext uri="{FF2B5EF4-FFF2-40B4-BE49-F238E27FC236}">
                <a16:creationId xmlns:a16="http://schemas.microsoft.com/office/drawing/2014/main" id="{A48139BF-CF84-4D66-A138-F74B48CA878A}"/>
              </a:ext>
            </a:extLst>
          </p:cNvPr>
          <p:cNvPicPr>
            <a:picLocks noChangeAspect="1"/>
          </p:cNvPicPr>
          <p:nvPr/>
        </p:nvPicPr>
        <p:blipFill>
          <a:blip r:embed="rId2"/>
          <a:stretch>
            <a:fillRect/>
          </a:stretch>
        </p:blipFill>
        <p:spPr>
          <a:xfrm>
            <a:off x="2693820" y="3797216"/>
            <a:ext cx="7077075" cy="2600325"/>
          </a:xfrm>
          <a:prstGeom prst="rect">
            <a:avLst/>
          </a:prstGeom>
        </p:spPr>
      </p:pic>
    </p:spTree>
    <p:extLst>
      <p:ext uri="{BB962C8B-B14F-4D97-AF65-F5344CB8AC3E}">
        <p14:creationId xmlns:p14="http://schemas.microsoft.com/office/powerpoint/2010/main" val="279302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CaixaDeTexto 3">
            <a:extLst>
              <a:ext uri="{FF2B5EF4-FFF2-40B4-BE49-F238E27FC236}">
                <a16:creationId xmlns:a16="http://schemas.microsoft.com/office/drawing/2014/main" id="{338E4DAF-3078-4DB1-8152-52B09746D29A}"/>
              </a:ext>
            </a:extLst>
          </p:cNvPr>
          <p:cNvSpPr txBox="1"/>
          <p:nvPr/>
        </p:nvSpPr>
        <p:spPr>
          <a:xfrm>
            <a:off x="2163497" y="-19887"/>
            <a:ext cx="8534400" cy="1507067"/>
          </a:xfrm>
          <a:prstGeom prst="rect">
            <a:avLst/>
          </a:prstGeom>
        </p:spPr>
        <p:txBody>
          <a:bodyPr vert="horz" lIns="91440" tIns="45720" rIns="91440" bIns="45720" rtlCol="0" anchor="ctr">
            <a:normAutofit/>
          </a:bodyPr>
          <a:lstStyle/>
          <a:p>
            <a:pPr algn="ctr">
              <a:spcBef>
                <a:spcPct val="0"/>
              </a:spcBef>
              <a:spcAft>
                <a:spcPts val="600"/>
              </a:spcAft>
            </a:pPr>
            <a:r>
              <a:rPr lang="en-US" sz="3600" cap="all" dirty="0">
                <a:ln w="3175" cmpd="sng">
                  <a:noFill/>
                </a:ln>
                <a:latin typeface="Times New Roman" panose="02020603050405020304" pitchFamily="18" charset="0"/>
                <a:ea typeface="+mj-ea"/>
                <a:cs typeface="Times New Roman" panose="02020603050405020304" pitchFamily="18" charset="0"/>
              </a:rPr>
              <a:t>SEGUNDA GERAÇÃO (1959 – 1965)</a:t>
            </a:r>
          </a:p>
        </p:txBody>
      </p:sp>
      <p:pic>
        <p:nvPicPr>
          <p:cNvPr id="9" name="Imagem 8">
            <a:extLst>
              <a:ext uri="{FF2B5EF4-FFF2-40B4-BE49-F238E27FC236}">
                <a16:creationId xmlns:a16="http://schemas.microsoft.com/office/drawing/2014/main" id="{3CE13697-9D50-4EF0-AFF6-2FE689B9D1D6}"/>
              </a:ext>
            </a:extLst>
          </p:cNvPr>
          <p:cNvPicPr>
            <a:picLocks noChangeAspect="1"/>
          </p:cNvPicPr>
          <p:nvPr/>
        </p:nvPicPr>
        <p:blipFill>
          <a:blip r:embed="rId2"/>
          <a:stretch>
            <a:fillRect/>
          </a:stretch>
        </p:blipFill>
        <p:spPr>
          <a:xfrm>
            <a:off x="6096000" y="1404875"/>
            <a:ext cx="6087189" cy="4029727"/>
          </a:xfrm>
          <a:prstGeom prst="rect">
            <a:avLst/>
          </a:prstGeom>
          <a:effectLst>
            <a:innerShdw blurRad="57150" dist="38100" dir="14460000">
              <a:prstClr val="black">
                <a:alpha val="70000"/>
              </a:prstClr>
            </a:innerShdw>
          </a:effectLst>
        </p:spPr>
      </p:pic>
      <p:sp>
        <p:nvSpPr>
          <p:cNvPr id="5" name="CaixaDeTexto 4">
            <a:extLst>
              <a:ext uri="{FF2B5EF4-FFF2-40B4-BE49-F238E27FC236}">
                <a16:creationId xmlns:a16="http://schemas.microsoft.com/office/drawing/2014/main" id="{442DD1CD-B54B-4AE1-AF2F-91C42FD89C1D}"/>
              </a:ext>
            </a:extLst>
          </p:cNvPr>
          <p:cNvSpPr txBox="1"/>
          <p:nvPr/>
        </p:nvSpPr>
        <p:spPr>
          <a:xfrm>
            <a:off x="11988" y="1334277"/>
            <a:ext cx="6084012" cy="5523723"/>
          </a:xfrm>
          <a:prstGeom prst="rect">
            <a:avLst/>
          </a:prstGeom>
        </p:spPr>
        <p:txBody>
          <a:bodyPr vert="horz" lIns="91440" tIns="45720" rIns="91440" bIns="45720" rtlCol="0" anchor="ctr">
            <a:normAutofit lnSpcReduction="10000"/>
          </a:bodyPr>
          <a:lstStyle/>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r>
              <a:rPr lang="en-US" dirty="0" err="1">
                <a:latin typeface="Times New Roman" panose="02020603050405020304" pitchFamily="18" charset="0"/>
                <a:cs typeface="Times New Roman" panose="02020603050405020304" pitchFamily="18" charset="0"/>
              </a:rPr>
              <a:t>Exemplos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desta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época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são</a:t>
            </a:r>
            <a:r>
              <a:rPr lang="en-US" dirty="0">
                <a:latin typeface="Times New Roman" panose="02020603050405020304" pitchFamily="18" charset="0"/>
                <a:cs typeface="Times New Roman" panose="02020603050405020304" pitchFamily="18" charset="0"/>
              </a:rPr>
              <a:t> o IBM 1401 e o BURROUGHS B 200.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1954 a IBM </a:t>
            </a:r>
            <a:r>
              <a:rPr lang="en-US" dirty="0" err="1">
                <a:latin typeface="Times New Roman" panose="02020603050405020304" pitchFamily="18" charset="0"/>
                <a:cs typeface="Times New Roman" panose="02020603050405020304" pitchFamily="18" charset="0"/>
              </a:rPr>
              <a:t>comercializa</a:t>
            </a:r>
            <a:r>
              <a:rPr lang="en-US" dirty="0">
                <a:latin typeface="Times New Roman" panose="02020603050405020304" pitchFamily="18" charset="0"/>
                <a:cs typeface="Times New Roman" panose="02020603050405020304" pitchFamily="18" charset="0"/>
              </a:rPr>
              <a:t> o 650, de </a:t>
            </a:r>
            <a:r>
              <a:rPr lang="en-US" dirty="0" err="1">
                <a:latin typeface="Times New Roman" panose="02020603050405020304" pitchFamily="18" charset="0"/>
                <a:cs typeface="Times New Roman" panose="02020603050405020304" pitchFamily="18" charset="0"/>
              </a:rPr>
              <a:t>tamanho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médio</a:t>
            </a:r>
            <a:r>
              <a:rPr lang="en-US" dirty="0">
                <a:latin typeface="Times New Roman" panose="02020603050405020304" pitchFamily="18" charset="0"/>
                <a:cs typeface="Times New Roman" panose="02020603050405020304" pitchFamily="18" charset="0"/>
              </a:rPr>
              <a:t>.</a:t>
            </a:r>
          </a:p>
          <a:p>
            <a:pPr algn="just">
              <a:lnSpc>
                <a:spcPct val="90000"/>
              </a:lnSpc>
              <a:spcBef>
                <a:spcPct val="20000"/>
              </a:spcBef>
              <a:spcAft>
                <a:spcPts val="600"/>
              </a:spcAft>
              <a:buClr>
                <a:schemeClr val="tx1"/>
              </a:buClr>
              <a:buSzPct val="80000"/>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r>
              <a:rPr lang="en-US" dirty="0">
                <a:latin typeface="Times New Roman" panose="02020603050405020304" pitchFamily="18" charset="0"/>
                <a:cs typeface="Times New Roman" panose="02020603050405020304" pitchFamily="18" charset="0"/>
              </a:rPr>
              <a:t>O </a:t>
            </a:r>
            <a:r>
              <a:rPr lang="en-US" dirty="0" err="1">
                <a:latin typeface="Times New Roman" panose="02020603050405020304" pitchFamily="18" charset="0"/>
                <a:cs typeface="Times New Roman" panose="02020603050405020304" pitchFamily="18" charset="0"/>
              </a:rPr>
              <a:t>primeiro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computador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totalmente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transistorizado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foi</a:t>
            </a:r>
            <a:r>
              <a:rPr lang="en-US" dirty="0">
                <a:latin typeface="Times New Roman" panose="02020603050405020304" pitchFamily="18" charset="0"/>
                <a:cs typeface="Times New Roman" panose="02020603050405020304" pitchFamily="18" charset="0"/>
              </a:rPr>
              <a:t> o TRADIC, do Bell Laboratories.</a:t>
            </a: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1957 o </a:t>
            </a:r>
            <a:r>
              <a:rPr lang="en-US" dirty="0" err="1">
                <a:latin typeface="Times New Roman" panose="02020603050405020304" pitchFamily="18" charset="0"/>
                <a:cs typeface="Times New Roman" panose="02020603050405020304" pitchFamily="18" charset="0"/>
              </a:rPr>
              <a:t>matemático</a:t>
            </a:r>
            <a:r>
              <a:rPr lang="en-US" dirty="0">
                <a:latin typeface="Times New Roman" panose="02020603050405020304" pitchFamily="18" charset="0"/>
                <a:cs typeface="Times New Roman" panose="02020603050405020304" pitchFamily="18" charset="0"/>
              </a:rPr>
              <a:t> Von Neumann </a:t>
            </a:r>
            <a:r>
              <a:rPr lang="en-US" dirty="0" err="1">
                <a:latin typeface="Times New Roman" panose="02020603050405020304" pitchFamily="18" charset="0"/>
                <a:cs typeface="Times New Roman" panose="02020603050405020304" pitchFamily="18" charset="0"/>
              </a:rPr>
              <a:t>colaborou</a:t>
            </a:r>
            <a:r>
              <a:rPr lang="en-US" dirty="0">
                <a:latin typeface="Times New Roman" panose="02020603050405020304" pitchFamily="18" charset="0"/>
                <a:cs typeface="Times New Roman" panose="02020603050405020304" pitchFamily="18" charset="0"/>
              </a:rPr>
              <a:t> para a </a:t>
            </a:r>
            <a:r>
              <a:rPr lang="en-US" dirty="0" err="1">
                <a:latin typeface="Times New Roman" panose="02020603050405020304" pitchFamily="18" charset="0"/>
                <a:cs typeface="Times New Roman" panose="02020603050405020304" pitchFamily="18" charset="0"/>
              </a:rPr>
              <a:t>construção</a:t>
            </a:r>
            <a:r>
              <a:rPr lang="en-US" dirty="0">
                <a:latin typeface="Times New Roman" panose="02020603050405020304" pitchFamily="18" charset="0"/>
                <a:cs typeface="Times New Roman" panose="02020603050405020304" pitchFamily="18" charset="0"/>
              </a:rPr>
              <a:t> de um </a:t>
            </a:r>
            <a:r>
              <a:rPr lang="en-US" dirty="0" err="1">
                <a:latin typeface="Times New Roman" panose="02020603050405020304" pitchFamily="18" charset="0"/>
                <a:cs typeface="Times New Roman" panose="02020603050405020304" pitchFamily="18" charset="0"/>
              </a:rPr>
              <a:t>computador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avançado</a:t>
            </a:r>
            <a:r>
              <a:rPr lang="en-US" dirty="0">
                <a:latin typeface="Times New Roman" panose="02020603050405020304" pitchFamily="18" charset="0"/>
                <a:cs typeface="Times New Roman" panose="02020603050405020304" pitchFamily="18" charset="0"/>
              </a:rPr>
              <a:t>, o qual, por </a:t>
            </a:r>
            <a:r>
              <a:rPr lang="en-US" dirty="0" err="1">
                <a:latin typeface="Times New Roman" panose="02020603050405020304" pitchFamily="18" charset="0"/>
                <a:cs typeface="Times New Roman" panose="02020603050405020304" pitchFamily="18" charset="0"/>
              </a:rPr>
              <a:t>brincadeira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recebeu</a:t>
            </a:r>
            <a:r>
              <a:rPr lang="en-US" dirty="0">
                <a:latin typeface="Times New Roman" panose="02020603050405020304" pitchFamily="18" charset="0"/>
                <a:cs typeface="Times New Roman" panose="02020603050405020304" pitchFamily="18" charset="0"/>
              </a:rPr>
              <a:t> o </a:t>
            </a:r>
            <a:r>
              <a:rPr lang="en-US" dirty="0" err="1">
                <a:latin typeface="Times New Roman" panose="02020603050405020304" pitchFamily="18" charset="0"/>
                <a:cs typeface="Times New Roman" panose="02020603050405020304" pitchFamily="18" charset="0"/>
              </a:rPr>
              <a:t>nome</a:t>
            </a:r>
            <a:r>
              <a:rPr lang="en-US" dirty="0">
                <a:latin typeface="Times New Roman" panose="02020603050405020304" pitchFamily="18" charset="0"/>
                <a:cs typeface="Times New Roman" panose="02020603050405020304" pitchFamily="18" charset="0"/>
              </a:rPr>
              <a:t> de  MANIAC, Mathematical </a:t>
            </a:r>
            <a:r>
              <a:rPr lang="en-US" dirty="0" err="1">
                <a:latin typeface="Times New Roman" panose="02020603050405020304" pitchFamily="18" charset="0"/>
                <a:cs typeface="Times New Roman" panose="02020603050405020304" pitchFamily="18" charset="0"/>
              </a:rPr>
              <a:t>Analyser</a:t>
            </a:r>
            <a:r>
              <a:rPr lang="en-US" dirty="0">
                <a:latin typeface="Times New Roman" panose="02020603050405020304" pitchFamily="18" charset="0"/>
                <a:cs typeface="Times New Roman" panose="02020603050405020304" pitchFamily="18" charset="0"/>
              </a:rPr>
              <a:t> Numerator Integrator and Computer.</a:t>
            </a: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janeiro</a:t>
            </a:r>
            <a:r>
              <a:rPr lang="en-US" dirty="0">
                <a:latin typeface="Times New Roman" panose="02020603050405020304" pitchFamily="18" charset="0"/>
                <a:cs typeface="Times New Roman" panose="02020603050405020304" pitchFamily="18" charset="0"/>
              </a:rPr>
              <a:t> de 1959 a Texas Instruments </a:t>
            </a:r>
            <a:r>
              <a:rPr lang="en-US" dirty="0" err="1">
                <a:latin typeface="Times New Roman" panose="02020603050405020304" pitchFamily="18" charset="0"/>
                <a:cs typeface="Times New Roman" panose="02020603050405020304" pitchFamily="18" charset="0"/>
              </a:rPr>
              <a:t>Anuncia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mundo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criação</a:t>
            </a:r>
            <a:r>
              <a:rPr lang="en-US" dirty="0">
                <a:latin typeface="Times New Roman" panose="02020603050405020304" pitchFamily="18" charset="0"/>
                <a:cs typeface="Times New Roman" panose="02020603050405020304" pitchFamily="18" charset="0"/>
              </a:rPr>
              <a:t> de Jack Kilby: o </a:t>
            </a:r>
            <a:r>
              <a:rPr lang="en-US" dirty="0" err="1">
                <a:latin typeface="Times New Roman" panose="02020603050405020304" pitchFamily="18" charset="0"/>
                <a:cs typeface="Times New Roman" panose="02020603050405020304" pitchFamily="18" charset="0"/>
              </a:rPr>
              <a:t>circuito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integrado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Enquanto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pessoa</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nível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médio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levaria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cerca</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cinco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minutos</a:t>
            </a:r>
            <a:r>
              <a:rPr lang="en-US" dirty="0">
                <a:latin typeface="Times New Roman" panose="02020603050405020304" pitchFamily="18" charset="0"/>
                <a:cs typeface="Times New Roman" panose="02020603050405020304" pitchFamily="18" charset="0"/>
              </a:rPr>
              <a:t> para </a:t>
            </a:r>
            <a:r>
              <a:rPr lang="en-US" dirty="0" err="1">
                <a:latin typeface="Times New Roman" panose="02020603050405020304" pitchFamily="18" charset="0"/>
                <a:cs typeface="Times New Roman" panose="02020603050405020304" pitchFamily="18" charset="0"/>
              </a:rPr>
              <a:t>multiplicar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dois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números</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dez</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dígitos</a:t>
            </a:r>
            <a:r>
              <a:rPr lang="en-US" dirty="0">
                <a:latin typeface="Times New Roman" panose="02020603050405020304" pitchFamily="18" charset="0"/>
                <a:cs typeface="Times New Roman" panose="02020603050405020304" pitchFamily="18" charset="0"/>
              </a:rPr>
              <a:t>, o MARK I o </a:t>
            </a:r>
            <a:r>
              <a:rPr lang="en-US" dirty="0" err="1">
                <a:latin typeface="Times New Roman" panose="02020603050405020304" pitchFamily="18" charset="0"/>
                <a:cs typeface="Times New Roman" panose="02020603050405020304" pitchFamily="18" charset="0"/>
              </a:rPr>
              <a:t>fazia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cinco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segundos</a:t>
            </a:r>
            <a:r>
              <a:rPr lang="en-US" dirty="0">
                <a:latin typeface="Times New Roman" panose="02020603050405020304" pitchFamily="18" charset="0"/>
                <a:cs typeface="Times New Roman" panose="02020603050405020304" pitchFamily="18" charset="0"/>
              </a:rPr>
              <a:t>, o ENIAC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dois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milésimos</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segundo</a:t>
            </a:r>
            <a:r>
              <a:rPr lang="en-US" dirty="0">
                <a:latin typeface="Times New Roman" panose="02020603050405020304" pitchFamily="18" charset="0"/>
                <a:cs typeface="Times New Roman" panose="02020603050405020304" pitchFamily="18" charset="0"/>
              </a:rPr>
              <a:t>, um </a:t>
            </a:r>
            <a:r>
              <a:rPr lang="en-US" dirty="0" err="1">
                <a:latin typeface="Times New Roman" panose="02020603050405020304" pitchFamily="18" charset="0"/>
                <a:cs typeface="Times New Roman" panose="02020603050405020304" pitchFamily="18" charset="0"/>
              </a:rPr>
              <a:t>computador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transistorizado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cerca</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quatro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bilionésimos</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segundo</a:t>
            </a:r>
            <a:r>
              <a:rPr lang="en-US" dirty="0">
                <a:latin typeface="Times New Roman" panose="02020603050405020304" pitchFamily="18" charset="0"/>
                <a:cs typeface="Times New Roman" panose="02020603050405020304" pitchFamily="18" charset="0"/>
              </a:rPr>
              <a:t>, e, </a:t>
            </a:r>
            <a:r>
              <a:rPr lang="en-US" dirty="0" err="1">
                <a:latin typeface="Times New Roman" panose="02020603050405020304" pitchFamily="18" charset="0"/>
                <a:cs typeface="Times New Roman" panose="02020603050405020304" pitchFamily="18" charset="0"/>
              </a:rPr>
              <a:t>uma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máquina</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terceira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geração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menos</a:t>
            </a:r>
            <a:r>
              <a:rPr lang="en-US" dirty="0">
                <a:latin typeface="Times New Roman" panose="02020603050405020304" pitchFamily="18" charset="0"/>
                <a:cs typeface="Times New Roman" panose="02020603050405020304" pitchFamily="18" charset="0"/>
              </a:rPr>
              <a:t> tempo </a:t>
            </a:r>
            <a:r>
              <a:rPr lang="en-US" dirty="0" err="1">
                <a:latin typeface="Times New Roman" panose="02020603050405020304" pitchFamily="18" charset="0"/>
                <a:cs typeface="Times New Roman" panose="02020603050405020304" pitchFamily="18" charset="0"/>
              </a:rPr>
              <a:t>ainda</a:t>
            </a:r>
            <a:r>
              <a:rPr lang="en-US" dirty="0">
                <a:latin typeface="Times New Roman" panose="02020603050405020304" pitchFamily="18" charset="0"/>
                <a:cs typeface="Times New Roman" panose="02020603050405020304" pitchFamily="18" charset="0"/>
              </a:rPr>
              <a:t>.</a:t>
            </a:r>
          </a:p>
          <a:p>
            <a:pPr marL="285750" indent="-285750">
              <a:lnSpc>
                <a:spcPct val="90000"/>
              </a:lnSpc>
              <a:spcBef>
                <a:spcPct val="20000"/>
              </a:spcBef>
              <a:spcAft>
                <a:spcPts val="600"/>
              </a:spcAft>
              <a:buClr>
                <a:schemeClr val="tx1"/>
              </a:buClr>
              <a:buSzPct val="80000"/>
              <a:buFont typeface="Wingdings 3" panose="05040102010807070707" pitchFamily="18" charset="2"/>
              <a:buChar char=""/>
            </a:pPr>
            <a:endParaRPr lang="en-US" sz="1000" dirty="0">
              <a:solidFill>
                <a:schemeClr val="bg2">
                  <a:lumMod val="75000"/>
                </a:schemeClr>
              </a:solidFill>
            </a:endParaRPr>
          </a:p>
          <a:p>
            <a:pPr marL="285750" indent="-285750">
              <a:lnSpc>
                <a:spcPct val="90000"/>
              </a:lnSpc>
              <a:spcBef>
                <a:spcPct val="20000"/>
              </a:spcBef>
              <a:spcAft>
                <a:spcPts val="600"/>
              </a:spcAft>
              <a:buClr>
                <a:schemeClr val="tx1"/>
              </a:buClr>
              <a:buSzPct val="80000"/>
              <a:buFont typeface="Wingdings 3" panose="05040102010807070707" pitchFamily="18" charset="2"/>
              <a:buChar char=""/>
            </a:pPr>
            <a:endParaRPr lang="en-US" sz="1000" dirty="0">
              <a:solidFill>
                <a:schemeClr val="bg2">
                  <a:lumMod val="75000"/>
                </a:schemeClr>
              </a:solidFill>
            </a:endParaRPr>
          </a:p>
        </p:txBody>
      </p:sp>
    </p:spTree>
    <p:extLst>
      <p:ext uri="{BB962C8B-B14F-4D97-AF65-F5344CB8AC3E}">
        <p14:creationId xmlns:p14="http://schemas.microsoft.com/office/powerpoint/2010/main" val="1859442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B62F4299-53C1-49A6-AEE0-74C55E770742}"/>
              </a:ext>
            </a:extLst>
          </p:cNvPr>
          <p:cNvSpPr txBox="1"/>
          <p:nvPr/>
        </p:nvSpPr>
        <p:spPr>
          <a:xfrm>
            <a:off x="7887317" y="61394"/>
            <a:ext cx="3518748" cy="1142462"/>
          </a:xfrm>
          <a:prstGeom prst="rect">
            <a:avLst/>
          </a:prstGeom>
        </p:spPr>
        <p:txBody>
          <a:bodyPr vert="horz" lIns="91440" tIns="45720" rIns="91440" bIns="45720" rtlCol="0" anchor="b">
            <a:normAutofit/>
          </a:bodyPr>
          <a:lstStyle/>
          <a:p>
            <a:pPr>
              <a:spcBef>
                <a:spcPct val="0"/>
              </a:spcBef>
              <a:spcAft>
                <a:spcPts val="600"/>
              </a:spcAft>
            </a:pPr>
            <a:r>
              <a:rPr lang="en-US" sz="2800" cap="all" dirty="0">
                <a:ln w="3175" cmpd="sng">
                  <a:noFill/>
                </a:ln>
                <a:latin typeface="+mj-lt"/>
                <a:ea typeface="+mj-ea"/>
                <a:cs typeface="+mj-cs"/>
              </a:rPr>
              <a:t>TERCEIRA GERÇÃO (1965  - 1975) </a:t>
            </a:r>
          </a:p>
        </p:txBody>
      </p:sp>
      <p:sp>
        <p:nvSpPr>
          <p:cNvPr id="21"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F45CE49F-C77C-4EDC-ADAA-F5E0D4759604}"/>
              </a:ext>
            </a:extLst>
          </p:cNvPr>
          <p:cNvPicPr>
            <a:picLocks noChangeAspect="1"/>
          </p:cNvPicPr>
          <p:nvPr/>
        </p:nvPicPr>
        <p:blipFill rotWithShape="1">
          <a:blip r:embed="rId2"/>
          <a:srcRect r="2968"/>
          <a:stretch/>
        </p:blipFill>
        <p:spPr>
          <a:xfrm>
            <a:off x="785935" y="738898"/>
            <a:ext cx="6358809" cy="5046082"/>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aixaDeTexto 4">
            <a:extLst>
              <a:ext uri="{FF2B5EF4-FFF2-40B4-BE49-F238E27FC236}">
                <a16:creationId xmlns:a16="http://schemas.microsoft.com/office/drawing/2014/main" id="{999C9661-0540-49DA-BFC7-7DF005AD36FE}"/>
              </a:ext>
            </a:extLst>
          </p:cNvPr>
          <p:cNvSpPr txBox="1"/>
          <p:nvPr/>
        </p:nvSpPr>
        <p:spPr>
          <a:xfrm>
            <a:off x="7251591" y="1358369"/>
            <a:ext cx="4803560" cy="5286838"/>
          </a:xfrm>
          <a:prstGeom prst="rect">
            <a:avLst/>
          </a:prstGeom>
        </p:spPr>
        <p:txBody>
          <a:bodyPr vert="horz" lIns="91440" tIns="45720" rIns="91440" bIns="45720" rtlCol="0" anchor="t">
            <a:normAutofit fontScale="85000" lnSpcReduction="10000"/>
          </a:bodyPr>
          <a:lstStyle/>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A </a:t>
            </a:r>
            <a:r>
              <a:rPr lang="en-US" sz="2000" dirty="0" err="1">
                <a:solidFill>
                  <a:schemeClr val="bg2">
                    <a:lumMod val="75000"/>
                  </a:schemeClr>
                </a:solidFill>
                <a:latin typeface="Times New Roman" panose="02020603050405020304" pitchFamily="18" charset="0"/>
                <a:cs typeface="Times New Roman" panose="02020603050405020304" pitchFamily="18" charset="0"/>
              </a:rPr>
              <a:t>terceira</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geração</a:t>
            </a:r>
            <a:r>
              <a:rPr lang="en-US" sz="2000" dirty="0">
                <a:solidFill>
                  <a:schemeClr val="bg2">
                    <a:lumMod val="75000"/>
                  </a:schemeClr>
                </a:solidFill>
                <a:latin typeface="Times New Roman" panose="02020603050405020304" pitchFamily="18" charset="0"/>
                <a:cs typeface="Times New Roman" panose="02020603050405020304" pitchFamily="18" charset="0"/>
              </a:rPr>
              <a:t> de </a:t>
            </a:r>
            <a:r>
              <a:rPr lang="en-US" sz="2000" dirty="0" err="1">
                <a:solidFill>
                  <a:schemeClr val="bg2">
                    <a:lumMod val="75000"/>
                  </a:schemeClr>
                </a:solidFill>
                <a:latin typeface="Times New Roman" panose="02020603050405020304" pitchFamily="18" charset="0"/>
                <a:cs typeface="Times New Roman" panose="02020603050405020304" pitchFamily="18" charset="0"/>
              </a:rPr>
              <a:t>computadores</a:t>
            </a:r>
            <a:r>
              <a:rPr lang="en-US" sz="2000" dirty="0">
                <a:solidFill>
                  <a:schemeClr val="bg2">
                    <a:lumMod val="75000"/>
                  </a:schemeClr>
                </a:solidFill>
                <a:latin typeface="Times New Roman" panose="02020603050405020304" pitchFamily="18" charset="0"/>
                <a:cs typeface="Times New Roman" panose="02020603050405020304" pitchFamily="18" charset="0"/>
              </a:rPr>
              <a:t> é da </a:t>
            </a:r>
            <a:r>
              <a:rPr lang="en-US" sz="2000" dirty="0" err="1">
                <a:solidFill>
                  <a:schemeClr val="bg2">
                    <a:lumMod val="75000"/>
                  </a:schemeClr>
                </a:solidFill>
                <a:latin typeface="Times New Roman" panose="02020603050405020304" pitchFamily="18" charset="0"/>
                <a:cs typeface="Times New Roman" panose="02020603050405020304" pitchFamily="18" charset="0"/>
              </a:rPr>
              <a:t>década</a:t>
            </a:r>
            <a:r>
              <a:rPr lang="en-US" sz="2000" dirty="0">
                <a:solidFill>
                  <a:schemeClr val="bg2">
                    <a:lumMod val="75000"/>
                  </a:schemeClr>
                </a:solidFill>
                <a:latin typeface="Times New Roman" panose="02020603050405020304" pitchFamily="18" charset="0"/>
                <a:cs typeface="Times New Roman" panose="02020603050405020304" pitchFamily="18" charset="0"/>
              </a:rPr>
              <a:t> de  60, com a </a:t>
            </a:r>
            <a:r>
              <a:rPr lang="en-US" sz="2000" dirty="0" err="1">
                <a:solidFill>
                  <a:schemeClr val="bg2">
                    <a:lumMod val="75000"/>
                  </a:schemeClr>
                </a:solidFill>
                <a:latin typeface="Times New Roman" panose="02020603050405020304" pitchFamily="18" charset="0"/>
                <a:cs typeface="Times New Roman" panose="02020603050405020304" pitchFamily="18" charset="0"/>
              </a:rPr>
              <a:t>introdução</a:t>
            </a:r>
            <a:r>
              <a:rPr lang="en-US" sz="2000" dirty="0">
                <a:solidFill>
                  <a:schemeClr val="bg2">
                    <a:lumMod val="75000"/>
                  </a:schemeClr>
                </a:solidFill>
                <a:latin typeface="Times New Roman" panose="02020603050405020304" pitchFamily="18" charset="0"/>
                <a:cs typeface="Times New Roman" panose="02020603050405020304" pitchFamily="18" charset="0"/>
              </a:rPr>
              <a:t> dos </a:t>
            </a:r>
            <a:r>
              <a:rPr lang="en-US" sz="2000" dirty="0" err="1">
                <a:solidFill>
                  <a:schemeClr val="bg2">
                    <a:lumMod val="75000"/>
                  </a:schemeClr>
                </a:solidFill>
                <a:latin typeface="Times New Roman" panose="02020603050405020304" pitchFamily="18" charset="0"/>
                <a:cs typeface="Times New Roman" panose="02020603050405020304" pitchFamily="18" charset="0"/>
              </a:rPr>
              <a:t>circuitos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integrados</a:t>
            </a:r>
            <a:r>
              <a:rPr lang="en-US" sz="2000" dirty="0">
                <a:solidFill>
                  <a:schemeClr val="bg2">
                    <a:lumMod val="75000"/>
                  </a:schemeClr>
                </a:solidFill>
                <a:latin typeface="Times New Roman" panose="02020603050405020304" pitchFamily="18" charset="0"/>
                <a:cs typeface="Times New Roman" panose="02020603050405020304" pitchFamily="18" charset="0"/>
              </a:rPr>
              <a:t>.</a:t>
            </a: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endParaRPr lang="en-US" sz="2000" dirty="0">
              <a:solidFill>
                <a:schemeClr val="bg2">
                  <a:lumMod val="75000"/>
                </a:schemeClr>
              </a:solidFill>
              <a:latin typeface="Times New Roman" panose="02020603050405020304" pitchFamily="18" charset="0"/>
              <a:cs typeface="Times New Roman" panose="02020603050405020304" pitchFamily="18" charset="0"/>
            </a:endParaRP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O Burroughs B-2500 </a:t>
            </a:r>
            <a:r>
              <a:rPr lang="en-US" sz="2000" dirty="0" err="1">
                <a:solidFill>
                  <a:schemeClr val="bg2">
                    <a:lumMod val="75000"/>
                  </a:schemeClr>
                </a:solidFill>
                <a:latin typeface="Times New Roman" panose="02020603050405020304" pitchFamily="18" charset="0"/>
                <a:cs typeface="Times New Roman" panose="02020603050405020304" pitchFamily="18" charset="0"/>
              </a:rPr>
              <a:t>foi</a:t>
            </a:r>
            <a:r>
              <a:rPr lang="en-US" sz="2000" dirty="0">
                <a:solidFill>
                  <a:schemeClr val="bg2">
                    <a:lumMod val="75000"/>
                  </a:schemeClr>
                </a:solidFill>
                <a:latin typeface="Times New Roman" panose="02020603050405020304" pitchFamily="18" charset="0"/>
                <a:cs typeface="Times New Roman" panose="02020603050405020304" pitchFamily="18" charset="0"/>
              </a:rPr>
              <a:t> um dos </a:t>
            </a:r>
            <a:r>
              <a:rPr lang="en-US" sz="2000" dirty="0" err="1">
                <a:solidFill>
                  <a:schemeClr val="bg2">
                    <a:lumMod val="75000"/>
                  </a:schemeClr>
                </a:solidFill>
                <a:latin typeface="Times New Roman" panose="02020603050405020304" pitchFamily="18" charset="0"/>
                <a:cs typeface="Times New Roman" panose="02020603050405020304" pitchFamily="18" charset="0"/>
              </a:rPr>
              <a:t>primeiros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Enquanto</a:t>
            </a:r>
            <a:r>
              <a:rPr lang="en-US" sz="2000" dirty="0">
                <a:solidFill>
                  <a:schemeClr val="bg2">
                    <a:lumMod val="75000"/>
                  </a:schemeClr>
                </a:solidFill>
                <a:latin typeface="Times New Roman" panose="02020603050405020304" pitchFamily="18" charset="0"/>
                <a:cs typeface="Times New Roman" panose="02020603050405020304" pitchFamily="18" charset="0"/>
              </a:rPr>
              <a:t> o ENIAC podia </a:t>
            </a:r>
            <a:r>
              <a:rPr lang="en-US" sz="2000" dirty="0" err="1">
                <a:solidFill>
                  <a:schemeClr val="bg2">
                    <a:lumMod val="75000"/>
                  </a:schemeClr>
                </a:solidFill>
                <a:latin typeface="Times New Roman" panose="02020603050405020304" pitchFamily="18" charset="0"/>
                <a:cs typeface="Times New Roman" panose="02020603050405020304" pitchFamily="18" charset="0"/>
              </a:rPr>
              <a:t>armazenar</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vinte</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números</a:t>
            </a:r>
            <a:r>
              <a:rPr lang="en-US" sz="2000" dirty="0">
                <a:solidFill>
                  <a:schemeClr val="bg2">
                    <a:lumMod val="75000"/>
                  </a:schemeClr>
                </a:solidFill>
                <a:latin typeface="Times New Roman" panose="02020603050405020304" pitchFamily="18" charset="0"/>
                <a:cs typeface="Times New Roman" panose="02020603050405020304" pitchFamily="18" charset="0"/>
              </a:rPr>
              <a:t> de </a:t>
            </a:r>
            <a:r>
              <a:rPr lang="en-US" sz="2000" dirty="0" err="1">
                <a:solidFill>
                  <a:schemeClr val="bg2">
                    <a:lumMod val="75000"/>
                  </a:schemeClr>
                </a:solidFill>
                <a:latin typeface="Times New Roman" panose="02020603050405020304" pitchFamily="18" charset="0"/>
                <a:cs typeface="Times New Roman" panose="02020603050405020304" pitchFamily="18" charset="0"/>
              </a:rPr>
              <a:t>dez</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dígitos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estes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podem</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armazenar</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milhões</a:t>
            </a:r>
            <a:r>
              <a:rPr lang="en-US" sz="2000" dirty="0">
                <a:solidFill>
                  <a:schemeClr val="bg2">
                    <a:lumMod val="75000"/>
                  </a:schemeClr>
                </a:solidFill>
                <a:latin typeface="Times New Roman" panose="02020603050405020304" pitchFamily="18" charset="0"/>
                <a:cs typeface="Times New Roman" panose="02020603050405020304" pitchFamily="18" charset="0"/>
              </a:rPr>
              <a:t> de </a:t>
            </a:r>
            <a:r>
              <a:rPr lang="en-US" sz="2000" dirty="0" err="1">
                <a:solidFill>
                  <a:schemeClr val="bg2">
                    <a:lumMod val="75000"/>
                  </a:schemeClr>
                </a:solidFill>
                <a:latin typeface="Times New Roman" panose="02020603050405020304" pitchFamily="18" charset="0"/>
                <a:cs typeface="Times New Roman" panose="02020603050405020304" pitchFamily="18" charset="0"/>
              </a:rPr>
              <a:t>números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Surgem</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conceitos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como</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memória</a:t>
            </a:r>
            <a:r>
              <a:rPr lang="en-US" sz="2000" dirty="0">
                <a:solidFill>
                  <a:schemeClr val="bg2">
                    <a:lumMod val="75000"/>
                  </a:schemeClr>
                </a:solidFill>
                <a:latin typeface="Times New Roman" panose="02020603050405020304" pitchFamily="18" charset="0"/>
                <a:cs typeface="Times New Roman" panose="02020603050405020304" pitchFamily="18" charset="0"/>
              </a:rPr>
              <a:t> virtual, </a:t>
            </a:r>
            <a:r>
              <a:rPr lang="en-US" sz="2000" dirty="0" err="1">
                <a:solidFill>
                  <a:schemeClr val="bg2">
                    <a:lumMod val="75000"/>
                  </a:schemeClr>
                </a:solidFill>
                <a:latin typeface="Times New Roman" panose="02020603050405020304" pitchFamily="18" charset="0"/>
                <a:cs typeface="Times New Roman" panose="02020603050405020304" pitchFamily="18" charset="0"/>
              </a:rPr>
              <a:t>multiprogramação</a:t>
            </a:r>
            <a:r>
              <a:rPr lang="en-US" sz="2000" dirty="0">
                <a:solidFill>
                  <a:schemeClr val="bg2">
                    <a:lumMod val="75000"/>
                  </a:schemeClr>
                </a:solidFill>
                <a:latin typeface="Times New Roman" panose="02020603050405020304" pitchFamily="18" charset="0"/>
                <a:cs typeface="Times New Roman" panose="02020603050405020304" pitchFamily="18" charset="0"/>
              </a:rPr>
              <a:t> e </a:t>
            </a:r>
            <a:r>
              <a:rPr lang="en-US" sz="2000" dirty="0" err="1">
                <a:solidFill>
                  <a:schemeClr val="bg2">
                    <a:lumMod val="75000"/>
                  </a:schemeClr>
                </a:solidFill>
                <a:latin typeface="Times New Roman" panose="02020603050405020304" pitchFamily="18" charset="0"/>
                <a:cs typeface="Times New Roman" panose="02020603050405020304" pitchFamily="18" charset="0"/>
              </a:rPr>
              <a:t>sistemas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operacionais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complexos</a:t>
            </a:r>
            <a:r>
              <a:rPr lang="en-US" sz="2000" dirty="0">
                <a:solidFill>
                  <a:schemeClr val="bg2">
                    <a:lumMod val="75000"/>
                  </a:schemeClr>
                </a:solidFill>
                <a:latin typeface="Times New Roman" panose="02020603050405020304" pitchFamily="18" charset="0"/>
                <a:cs typeface="Times New Roman" panose="02020603050405020304" pitchFamily="18" charset="0"/>
              </a:rPr>
              <a:t>.</a:t>
            </a: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endParaRPr lang="en-US" sz="2000" dirty="0">
              <a:solidFill>
                <a:schemeClr val="bg2">
                  <a:lumMod val="75000"/>
                </a:schemeClr>
              </a:solidFill>
              <a:latin typeface="Times New Roman" panose="02020603050405020304" pitchFamily="18" charset="0"/>
              <a:cs typeface="Times New Roman" panose="02020603050405020304" pitchFamily="18" charset="0"/>
            </a:endParaRP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r>
              <a:rPr lang="en-US" sz="2000" dirty="0">
                <a:solidFill>
                  <a:schemeClr val="bg2">
                    <a:lumMod val="75000"/>
                  </a:schemeClr>
                </a:solidFill>
                <a:latin typeface="Times New Roman" panose="02020603050405020304" pitchFamily="18" charset="0"/>
                <a:cs typeface="Times New Roman" panose="02020603050405020304" pitchFamily="18" charset="0"/>
              </a:rPr>
              <a:t>O </a:t>
            </a:r>
            <a:r>
              <a:rPr lang="en-US" sz="2000" dirty="0" err="1">
                <a:solidFill>
                  <a:schemeClr val="bg2">
                    <a:lumMod val="75000"/>
                  </a:schemeClr>
                </a:solidFill>
                <a:latin typeface="Times New Roman" panose="02020603050405020304" pitchFamily="18" charset="0"/>
                <a:cs typeface="Times New Roman" panose="02020603050405020304" pitchFamily="18" charset="0"/>
              </a:rPr>
              <a:t>primeiro</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minicomputador</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comercial</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surgiu</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em</a:t>
            </a:r>
            <a:r>
              <a:rPr lang="en-US" sz="2000" dirty="0">
                <a:solidFill>
                  <a:schemeClr val="bg2">
                    <a:lumMod val="75000"/>
                  </a:schemeClr>
                </a:solidFill>
                <a:latin typeface="Times New Roman" panose="02020603050405020304" pitchFamily="18" charset="0"/>
                <a:cs typeface="Times New Roman" panose="02020603050405020304" pitchFamily="18" charset="0"/>
              </a:rPr>
              <a:t> 1965, o PDP-5, </a:t>
            </a:r>
            <a:r>
              <a:rPr lang="en-US" sz="2000" dirty="0" err="1">
                <a:solidFill>
                  <a:schemeClr val="bg2">
                    <a:lumMod val="75000"/>
                  </a:schemeClr>
                </a:solidFill>
                <a:latin typeface="Times New Roman" panose="02020603050405020304" pitchFamily="18" charset="0"/>
                <a:cs typeface="Times New Roman" panose="02020603050405020304" pitchFamily="18" charset="0"/>
              </a:rPr>
              <a:t>lanãdo</a:t>
            </a:r>
            <a:r>
              <a:rPr lang="en-US" sz="2000" dirty="0">
                <a:solidFill>
                  <a:schemeClr val="bg2">
                    <a:lumMod val="75000"/>
                  </a:schemeClr>
                </a:solidFill>
                <a:latin typeface="Times New Roman" panose="02020603050405020304" pitchFamily="18" charset="0"/>
                <a:cs typeface="Times New Roman" panose="02020603050405020304" pitchFamily="18" charset="0"/>
              </a:rPr>
              <a:t> pela americana DEC, Digital </a:t>
            </a:r>
            <a:r>
              <a:rPr lang="en-US" sz="2000" dirty="0" err="1">
                <a:solidFill>
                  <a:schemeClr val="bg2">
                    <a:lumMod val="75000"/>
                  </a:schemeClr>
                </a:solidFill>
                <a:latin typeface="Times New Roman" panose="02020603050405020304" pitchFamily="18" charset="0"/>
                <a:cs typeface="Times New Roman" panose="02020603050405020304" pitchFamily="18" charset="0"/>
              </a:rPr>
              <a:t>Equipament</a:t>
            </a:r>
            <a:r>
              <a:rPr lang="en-US" sz="2000" dirty="0">
                <a:solidFill>
                  <a:schemeClr val="bg2">
                    <a:lumMod val="75000"/>
                  </a:schemeClr>
                </a:solidFill>
                <a:latin typeface="Times New Roman" panose="02020603050405020304" pitchFamily="18" charset="0"/>
                <a:cs typeface="Times New Roman" panose="02020603050405020304" pitchFamily="18" charset="0"/>
              </a:rPr>
              <a:t> Corporation.</a:t>
            </a: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endParaRPr lang="en-US" sz="2000" dirty="0">
              <a:solidFill>
                <a:schemeClr val="bg2">
                  <a:lumMod val="75000"/>
                </a:schemeClr>
              </a:solidFill>
              <a:latin typeface="Times New Roman" panose="02020603050405020304" pitchFamily="18" charset="0"/>
              <a:cs typeface="Times New Roman" panose="02020603050405020304" pitchFamily="18" charset="0"/>
            </a:endParaRPr>
          </a:p>
          <a:p>
            <a:pPr marL="285750" indent="-285750" algn="just">
              <a:lnSpc>
                <a:spcPct val="90000"/>
              </a:lnSpc>
              <a:spcBef>
                <a:spcPct val="20000"/>
              </a:spcBef>
              <a:spcAft>
                <a:spcPts val="600"/>
              </a:spcAft>
              <a:buClr>
                <a:schemeClr val="tx1"/>
              </a:buClr>
              <a:buSzPct val="80000"/>
              <a:buFont typeface="Wingdings 3" panose="05040102010807070707" pitchFamily="18" charset="2"/>
              <a:buChar char=""/>
            </a:pPr>
            <a:r>
              <a:rPr lang="en-US" sz="2000" dirty="0" err="1">
                <a:solidFill>
                  <a:schemeClr val="bg2">
                    <a:lumMod val="75000"/>
                  </a:schemeClr>
                </a:solidFill>
                <a:latin typeface="Times New Roman" panose="02020603050405020304" pitchFamily="18" charset="0"/>
                <a:cs typeface="Times New Roman" panose="02020603050405020304" pitchFamily="18" charset="0"/>
              </a:rPr>
              <a:t>Em</a:t>
            </a:r>
            <a:r>
              <a:rPr lang="en-US" sz="2000" dirty="0">
                <a:solidFill>
                  <a:schemeClr val="bg2">
                    <a:lumMod val="75000"/>
                  </a:schemeClr>
                </a:solidFill>
                <a:latin typeface="Times New Roman" panose="02020603050405020304" pitchFamily="18" charset="0"/>
                <a:cs typeface="Times New Roman" panose="02020603050405020304" pitchFamily="18" charset="0"/>
              </a:rPr>
              <a:t> 1960 </a:t>
            </a:r>
            <a:r>
              <a:rPr lang="en-US" sz="2000" dirty="0" err="1">
                <a:solidFill>
                  <a:schemeClr val="bg2">
                    <a:lumMod val="75000"/>
                  </a:schemeClr>
                </a:solidFill>
                <a:latin typeface="Times New Roman" panose="02020603050405020304" pitchFamily="18" charset="0"/>
                <a:cs typeface="Times New Roman" panose="02020603050405020304" pitchFamily="18" charset="0"/>
              </a:rPr>
              <a:t>existiam</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cerca</a:t>
            </a:r>
            <a:r>
              <a:rPr lang="en-US" sz="2000" dirty="0">
                <a:solidFill>
                  <a:schemeClr val="bg2">
                    <a:lumMod val="75000"/>
                  </a:schemeClr>
                </a:solidFill>
                <a:latin typeface="Times New Roman" panose="02020603050405020304" pitchFamily="18" charset="0"/>
                <a:cs typeface="Times New Roman" panose="02020603050405020304" pitchFamily="18" charset="0"/>
              </a:rPr>
              <a:t> de 5.000 </a:t>
            </a:r>
            <a:r>
              <a:rPr lang="en-US" sz="2000" dirty="0" err="1">
                <a:solidFill>
                  <a:schemeClr val="bg2">
                    <a:lumMod val="75000"/>
                  </a:schemeClr>
                </a:solidFill>
                <a:latin typeface="Times New Roman" panose="02020603050405020304" pitchFamily="18" charset="0"/>
                <a:cs typeface="Times New Roman" panose="02020603050405020304" pitchFamily="18" charset="0"/>
              </a:rPr>
              <a:t>computadores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nos</a:t>
            </a:r>
            <a:r>
              <a:rPr lang="en-US" sz="2000" dirty="0">
                <a:solidFill>
                  <a:schemeClr val="bg2">
                    <a:lumMod val="75000"/>
                  </a:schemeClr>
                </a:solidFill>
                <a:latin typeface="Times New Roman" panose="02020603050405020304" pitchFamily="18" charset="0"/>
                <a:cs typeface="Times New Roman" panose="02020603050405020304" pitchFamily="18" charset="0"/>
              </a:rPr>
              <a:t> EUA. É </a:t>
            </a:r>
            <a:r>
              <a:rPr lang="en-US" sz="2000" dirty="0" err="1">
                <a:solidFill>
                  <a:schemeClr val="bg2">
                    <a:lumMod val="75000"/>
                  </a:schemeClr>
                </a:solidFill>
                <a:latin typeface="Times New Roman" panose="02020603050405020304" pitchFamily="18" charset="0"/>
                <a:cs typeface="Times New Roman" panose="02020603050405020304" pitchFamily="18" charset="0"/>
              </a:rPr>
              <a:t>desta</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época</a:t>
            </a:r>
            <a:r>
              <a:rPr lang="en-US" sz="2000" dirty="0">
                <a:solidFill>
                  <a:schemeClr val="bg2">
                    <a:lumMod val="75000"/>
                  </a:schemeClr>
                </a:solidFill>
                <a:latin typeface="Times New Roman" panose="02020603050405020304" pitchFamily="18" charset="0"/>
                <a:cs typeface="Times New Roman" panose="02020603050405020304" pitchFamily="18" charset="0"/>
              </a:rPr>
              <a:t> o </a:t>
            </a:r>
            <a:r>
              <a:rPr lang="en-US" sz="2000" dirty="0" err="1">
                <a:solidFill>
                  <a:schemeClr val="bg2">
                    <a:lumMod val="75000"/>
                  </a:schemeClr>
                </a:solidFill>
                <a:latin typeface="Times New Roman" panose="02020603050405020304" pitchFamily="18" charset="0"/>
                <a:cs typeface="Times New Roman" panose="02020603050405020304" pitchFamily="18" charset="0"/>
              </a:rPr>
              <a:t>termo</a:t>
            </a:r>
            <a:r>
              <a:rPr lang="en-US" sz="2000" dirty="0">
                <a:solidFill>
                  <a:schemeClr val="bg2">
                    <a:lumMod val="75000"/>
                  </a:schemeClr>
                </a:solidFill>
                <a:latin typeface="Times New Roman" panose="02020603050405020304" pitchFamily="18" charset="0"/>
                <a:cs typeface="Times New Roman" panose="02020603050405020304" pitchFamily="18" charset="0"/>
              </a:rPr>
              <a:t> software. </a:t>
            </a:r>
            <a:r>
              <a:rPr lang="en-US" sz="2000" dirty="0" err="1">
                <a:solidFill>
                  <a:schemeClr val="bg2">
                    <a:lumMod val="75000"/>
                  </a:schemeClr>
                </a:solidFill>
                <a:latin typeface="Times New Roman" panose="02020603050405020304" pitchFamily="18" charset="0"/>
                <a:cs typeface="Times New Roman" panose="02020603050405020304" pitchFamily="18" charset="0"/>
              </a:rPr>
              <a:t>Em</a:t>
            </a:r>
            <a:r>
              <a:rPr lang="en-US" sz="2000" dirty="0">
                <a:solidFill>
                  <a:schemeClr val="bg2">
                    <a:lumMod val="75000"/>
                  </a:schemeClr>
                </a:solidFill>
                <a:latin typeface="Times New Roman" panose="02020603050405020304" pitchFamily="18" charset="0"/>
                <a:cs typeface="Times New Roman" panose="02020603050405020304" pitchFamily="18" charset="0"/>
              </a:rPr>
              <a:t> 1964, a CSC, computer Sciences Corporation, </a:t>
            </a:r>
            <a:r>
              <a:rPr lang="en-US" sz="2000" dirty="0" err="1">
                <a:solidFill>
                  <a:schemeClr val="bg2">
                    <a:lumMod val="75000"/>
                  </a:schemeClr>
                </a:solidFill>
                <a:latin typeface="Times New Roman" panose="02020603050405020304" pitchFamily="18" charset="0"/>
                <a:cs typeface="Times New Roman" panose="02020603050405020304" pitchFamily="18" charset="0"/>
              </a:rPr>
              <a:t>criada</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em</a:t>
            </a:r>
            <a:r>
              <a:rPr lang="en-US" sz="2000" dirty="0">
                <a:solidFill>
                  <a:schemeClr val="bg2">
                    <a:lumMod val="75000"/>
                  </a:schemeClr>
                </a:solidFill>
                <a:latin typeface="Times New Roman" panose="02020603050405020304" pitchFamily="18" charset="0"/>
                <a:cs typeface="Times New Roman" panose="02020603050405020304" pitchFamily="18" charset="0"/>
              </a:rPr>
              <a:t> 1959 com um capital de 100 </a:t>
            </a:r>
            <a:r>
              <a:rPr lang="en-US" sz="2000" dirty="0" err="1">
                <a:solidFill>
                  <a:schemeClr val="bg2">
                    <a:lumMod val="75000"/>
                  </a:schemeClr>
                </a:solidFill>
                <a:latin typeface="Times New Roman" panose="02020603050405020304" pitchFamily="18" charset="0"/>
                <a:cs typeface="Times New Roman" panose="02020603050405020304" pitchFamily="18" charset="0"/>
              </a:rPr>
              <a:t>dólares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tornou</a:t>
            </a:r>
            <a:r>
              <a:rPr lang="en-US" sz="2000" dirty="0">
                <a:solidFill>
                  <a:schemeClr val="bg2">
                    <a:lumMod val="75000"/>
                  </a:schemeClr>
                </a:solidFill>
                <a:latin typeface="Times New Roman" panose="02020603050405020304" pitchFamily="18" charset="0"/>
                <a:cs typeface="Times New Roman" panose="02020603050405020304" pitchFamily="18" charset="0"/>
              </a:rPr>
              <a:t>-se a </a:t>
            </a:r>
            <a:r>
              <a:rPr lang="en-US" sz="2000" dirty="0" err="1">
                <a:solidFill>
                  <a:schemeClr val="bg2">
                    <a:lumMod val="75000"/>
                  </a:schemeClr>
                </a:solidFill>
                <a:latin typeface="Times New Roman" panose="02020603050405020304" pitchFamily="18" charset="0"/>
                <a:cs typeface="Times New Roman" panose="02020603050405020304" pitchFamily="18" charset="0"/>
              </a:rPr>
              <a:t>primeira</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companhia</a:t>
            </a:r>
            <a:r>
              <a:rPr lang="en-US" sz="2000" dirty="0">
                <a:solidFill>
                  <a:schemeClr val="bg2">
                    <a:lumMod val="75000"/>
                  </a:schemeClr>
                </a:solidFill>
                <a:latin typeface="Times New Roman" panose="02020603050405020304" pitchFamily="18" charset="0"/>
                <a:cs typeface="Times New Roman" panose="02020603050405020304" pitchFamily="18" charset="0"/>
              </a:rPr>
              <a:t> de software com </a:t>
            </a:r>
            <a:r>
              <a:rPr lang="en-US" sz="2000" dirty="0" err="1">
                <a:solidFill>
                  <a:schemeClr val="bg2">
                    <a:lumMod val="75000"/>
                  </a:schemeClr>
                </a:solidFill>
                <a:latin typeface="Times New Roman" panose="02020603050405020304" pitchFamily="18" charset="0"/>
                <a:cs typeface="Times New Roman" panose="02020603050405020304" pitchFamily="18" charset="0"/>
              </a:rPr>
              <a:t>ações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negociadas</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em</a:t>
            </a:r>
            <a:r>
              <a:rPr lang="en-US" sz="2000" dirty="0">
                <a:solidFill>
                  <a:schemeClr val="bg2">
                    <a:lumMod val="75000"/>
                  </a:schemeClr>
                </a:solidFill>
                <a:latin typeface="Times New Roman" panose="02020603050405020304" pitchFamily="18" charset="0"/>
                <a:cs typeface="Times New Roman" panose="02020603050405020304" pitchFamily="18" charset="0"/>
              </a:rPr>
              <a:t> </a:t>
            </a:r>
            <a:r>
              <a:rPr lang="en-US" sz="2000" dirty="0" err="1">
                <a:solidFill>
                  <a:schemeClr val="bg2">
                    <a:lumMod val="75000"/>
                  </a:schemeClr>
                </a:solidFill>
                <a:latin typeface="Times New Roman" panose="02020603050405020304" pitchFamily="18" charset="0"/>
                <a:cs typeface="Times New Roman" panose="02020603050405020304" pitchFamily="18" charset="0"/>
              </a:rPr>
              <a:t>bolsa</a:t>
            </a:r>
            <a:r>
              <a:rPr lang="en-US" sz="2000" dirty="0">
                <a:solidFill>
                  <a:schemeClr val="bg2">
                    <a:lumMod val="75000"/>
                  </a:schemeClr>
                </a:solidFill>
                <a:latin typeface="Times New Roman" panose="02020603050405020304" pitchFamily="18" charset="0"/>
                <a:cs typeface="Times New Roman" panose="02020603050405020304" pitchFamily="18" charset="0"/>
              </a:rPr>
              <a:t>.</a:t>
            </a:r>
          </a:p>
          <a:p>
            <a:pPr marL="285750" indent="-285750">
              <a:lnSpc>
                <a:spcPct val="90000"/>
              </a:lnSpc>
              <a:spcBef>
                <a:spcPct val="20000"/>
              </a:spcBef>
              <a:spcAft>
                <a:spcPts val="600"/>
              </a:spcAft>
              <a:buClr>
                <a:schemeClr val="tx1"/>
              </a:buClr>
              <a:buSzPct val="80000"/>
              <a:buFont typeface="Wingdings 3" panose="05040102010807070707" pitchFamily="18" charset="2"/>
              <a:buChar char=""/>
            </a:pPr>
            <a:endParaRPr lang="en-US" sz="800" dirty="0">
              <a:solidFill>
                <a:schemeClr val="bg2">
                  <a:lumMod val="75000"/>
                </a:schemeClr>
              </a:solidFill>
            </a:endParaRPr>
          </a:p>
        </p:txBody>
      </p:sp>
      <p:grpSp>
        <p:nvGrpSpPr>
          <p:cNvPr id="23" name="Group 22">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18185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61644E3-4859-4A71-BBAE-0B2CDFFD7205}"/>
              </a:ext>
            </a:extLst>
          </p:cNvPr>
          <p:cNvSpPr txBox="1"/>
          <p:nvPr/>
        </p:nvSpPr>
        <p:spPr>
          <a:xfrm>
            <a:off x="1042737" y="248471"/>
            <a:ext cx="9665368" cy="553998"/>
          </a:xfrm>
          <a:prstGeom prst="rect">
            <a:avLst/>
          </a:prstGeom>
          <a:noFill/>
        </p:spPr>
        <p:txBody>
          <a:bodyPr wrap="square" rtlCol="0">
            <a:spAutoFit/>
          </a:bodyPr>
          <a:lstStyle/>
          <a:p>
            <a:pPr algn="ctr"/>
            <a:r>
              <a:rPr lang="pt-BR" sz="3000" dirty="0">
                <a:latin typeface="Times New Roman" panose="02020603050405020304" pitchFamily="18" charset="0"/>
                <a:cs typeface="Times New Roman" panose="02020603050405020304" pitchFamily="18" charset="0"/>
              </a:rPr>
              <a:t>QUARTA GERAÇÃO (1975 – ATÉ OS DIAS ATUAIS)</a:t>
            </a:r>
          </a:p>
        </p:txBody>
      </p:sp>
      <p:sp>
        <p:nvSpPr>
          <p:cNvPr id="5" name="CaixaDeTexto 4">
            <a:extLst>
              <a:ext uri="{FF2B5EF4-FFF2-40B4-BE49-F238E27FC236}">
                <a16:creationId xmlns:a16="http://schemas.microsoft.com/office/drawing/2014/main" id="{13CBD3E4-DB74-4AAD-892E-57EF4C68FF8C}"/>
              </a:ext>
            </a:extLst>
          </p:cNvPr>
          <p:cNvSpPr txBox="1"/>
          <p:nvPr/>
        </p:nvSpPr>
        <p:spPr>
          <a:xfrm>
            <a:off x="1548063" y="802469"/>
            <a:ext cx="8638673" cy="5355312"/>
          </a:xfrm>
          <a:prstGeom prst="rect">
            <a:avLst/>
          </a:prstGeom>
          <a:noFill/>
        </p:spPr>
        <p:txBody>
          <a:bodyPr wrap="square" rtlCol="0">
            <a:spAutoFit/>
          </a:bodyPr>
          <a:lstStyle/>
          <a:p>
            <a:pPr marL="285750" indent="-285750" algn="just">
              <a:buFont typeface="Arial" panose="020B0604020202020204" pitchFamily="34" charset="0"/>
              <a:buChar char="•"/>
            </a:pPr>
            <a:r>
              <a:rPr lang="pt-BR" dirty="0">
                <a:effectLst/>
                <a:latin typeface="Times New Roman" panose="02020603050405020304" pitchFamily="18" charset="0"/>
                <a:cs typeface="Times New Roman" panose="02020603050405020304" pitchFamily="18" charset="0"/>
              </a:rPr>
              <a:t>Nesse período surgiu também o processamento distribuído, o disco ótico e houve então uma grande difusão do microcomputador, que passou a ser utilizado para processamento de texto, cálculos auxiliados, etc.</a:t>
            </a:r>
          </a:p>
          <a:p>
            <a:pPr marL="285750" indent="-285750" algn="just">
              <a:buFont typeface="Arial" panose="020B0604020202020204" pitchFamily="34" charset="0"/>
              <a:buChar char="•"/>
            </a:pPr>
            <a:endParaRPr lang="pt-BR"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dirty="0">
                <a:effectLst/>
                <a:latin typeface="Times New Roman" panose="02020603050405020304" pitchFamily="18" charset="0"/>
                <a:cs typeface="Times New Roman" panose="02020603050405020304" pitchFamily="18" charset="0"/>
              </a:rPr>
              <a:t>1982 - Surge o 286 Usando memória de 30 pinos e slots ISA de 16 bits, já vinha equipado com memória cache, para auxiliar o processador em suas funções. Utilizava ainda monitores CGA em alguns raros modelos estes monitores eram coloridos mas a grande maioria era verde, laranja ou cinza. </a:t>
            </a:r>
          </a:p>
          <a:p>
            <a:pPr marL="285750" indent="-285750" algn="just">
              <a:buFont typeface="Arial" panose="020B0604020202020204" pitchFamily="34" charset="0"/>
              <a:buChar char="•"/>
            </a:pPr>
            <a:endParaRPr lang="pt-B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dirty="0">
                <a:effectLst/>
                <a:latin typeface="Times New Roman" panose="02020603050405020304" pitchFamily="18" charset="0"/>
                <a:cs typeface="Times New Roman" panose="02020603050405020304" pitchFamily="18" charset="0"/>
              </a:rPr>
              <a:t>1985 - O 386 Ainda usava memória de 30 pinos, porém devido ás sua velocidade de processamento já era possível rodar softwares gráficos mais avançados como era o caso do Windows 3.1, seu antecessor podia rodar apenas a versão 3.0 devido à baixa qualidade dos monitores CGA, o 386 já contava com placas VGA que podiam atingir até 256 cores desde que o monitor também suportasse essa configuração. </a:t>
            </a:r>
          </a:p>
          <a:p>
            <a:pPr marL="285750" indent="-285750" algn="just">
              <a:buFont typeface="Arial" panose="020B0604020202020204" pitchFamily="34" charset="0"/>
              <a:buChar char="•"/>
            </a:pPr>
            <a:endParaRPr lang="pt-BR"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pt-BR" dirty="0">
                <a:effectLst/>
                <a:latin typeface="Times New Roman" panose="02020603050405020304" pitchFamily="18" charset="0"/>
                <a:cs typeface="Times New Roman" panose="02020603050405020304" pitchFamily="18" charset="0"/>
              </a:rPr>
              <a:t>1989 - O 486 DX A partir deste momento o coprocessador matemático já vinha embutido no próprio processador, houve também uma melhora sensível na velocidade devido o advento da memória de 72 pinos, muito mais rápida que sua antepassada de 30 pinos e das placas PCI de 32 bits duas vezes mais velozes que as placas ISA</a:t>
            </a:r>
            <a:endParaRPr lang="pt-B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5685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AA317C55-078A-49F0-A432-A815A53A2097}"/>
              </a:ext>
            </a:extLst>
          </p:cNvPr>
          <p:cNvSpPr txBox="1"/>
          <p:nvPr/>
        </p:nvSpPr>
        <p:spPr>
          <a:xfrm>
            <a:off x="1657541" y="409074"/>
            <a:ext cx="8876918" cy="553998"/>
          </a:xfrm>
          <a:prstGeom prst="rect">
            <a:avLst/>
          </a:prstGeom>
          <a:noFill/>
        </p:spPr>
        <p:txBody>
          <a:bodyPr wrap="none" rtlCol="0">
            <a:spAutoFit/>
          </a:bodyPr>
          <a:lstStyle/>
          <a:p>
            <a:pPr algn="ctr"/>
            <a:r>
              <a:rPr lang="pt-BR" sz="3000" dirty="0">
                <a:latin typeface="Times New Roman" panose="02020603050405020304" pitchFamily="18" charset="0"/>
                <a:cs typeface="Times New Roman" panose="02020603050405020304" pitchFamily="18" charset="0"/>
              </a:rPr>
              <a:t>QUARTA GERAÇÃO (1975 – ATÉ OS DIAS ATUAIS)</a:t>
            </a:r>
          </a:p>
        </p:txBody>
      </p:sp>
      <p:sp>
        <p:nvSpPr>
          <p:cNvPr id="6" name="CaixaDeTexto 5">
            <a:extLst>
              <a:ext uri="{FF2B5EF4-FFF2-40B4-BE49-F238E27FC236}">
                <a16:creationId xmlns:a16="http://schemas.microsoft.com/office/drawing/2014/main" id="{96211B2E-D573-4E8B-8D91-D0C725218533}"/>
              </a:ext>
            </a:extLst>
          </p:cNvPr>
          <p:cNvSpPr txBox="1"/>
          <p:nvPr/>
        </p:nvSpPr>
        <p:spPr>
          <a:xfrm>
            <a:off x="1740568" y="1155032"/>
            <a:ext cx="9769643" cy="2585323"/>
          </a:xfrm>
          <a:prstGeom prst="rect">
            <a:avLst/>
          </a:prstGeom>
          <a:noFill/>
        </p:spPr>
        <p:txBody>
          <a:bodyPr wrap="square" rtlCol="0">
            <a:spAutoFit/>
          </a:bodyPr>
          <a:lstStyle/>
          <a:p>
            <a:pPr marL="285750" indent="-285750">
              <a:buFont typeface="Arial" panose="020B0604020202020204" pitchFamily="34" charset="0"/>
              <a:buChar char="•"/>
            </a:pPr>
            <a:r>
              <a:rPr lang="pt-BR" dirty="0">
                <a:effectLst/>
                <a:latin typeface="Arial" panose="020B0604020202020204" pitchFamily="34" charset="0"/>
              </a:rPr>
              <a:t>1993 - Surge o Pentium As grandes mudanças neste </a:t>
            </a:r>
            <a:r>
              <a:rPr lang="pt-BR" dirty="0" err="1">
                <a:effectLst/>
                <a:latin typeface="Arial" panose="020B0604020202020204" pitchFamily="34" charset="0"/>
              </a:rPr>
              <a:t>periodo</a:t>
            </a:r>
            <a:r>
              <a:rPr lang="pt-BR" dirty="0">
                <a:effectLst/>
                <a:latin typeface="Arial" panose="020B0604020202020204" pitchFamily="34" charset="0"/>
              </a:rPr>
              <a:t> ficariam por conta das memórias DIMM de 108 pinos, do aparecimento das placas de </a:t>
            </a:r>
            <a:r>
              <a:rPr lang="pt-BR" dirty="0" err="1">
                <a:effectLst/>
                <a:latin typeface="Arial" panose="020B0604020202020204" pitchFamily="34" charset="0"/>
              </a:rPr>
              <a:t>video</a:t>
            </a:r>
            <a:r>
              <a:rPr lang="pt-BR" dirty="0">
                <a:effectLst/>
                <a:latin typeface="Arial" panose="020B0604020202020204" pitchFamily="34" charset="0"/>
              </a:rPr>
              <a:t> AGP e de um aprimoramento da slot PCI melhorando ainda mais seu desempenho. </a:t>
            </a:r>
          </a:p>
          <a:p>
            <a:pPr marL="285750" indent="-285750">
              <a:buFont typeface="Arial" panose="020B0604020202020204" pitchFamily="34" charset="0"/>
              <a:buChar char="•"/>
            </a:pPr>
            <a:r>
              <a:rPr lang="pt-BR" dirty="0">
                <a:effectLst/>
                <a:latin typeface="Arial" panose="020B0604020202020204" pitchFamily="34" charset="0"/>
              </a:rPr>
              <a:t>1997 - O Pentium II. </a:t>
            </a:r>
          </a:p>
          <a:p>
            <a:pPr marL="285750" indent="-285750">
              <a:buFont typeface="Arial" panose="020B0604020202020204" pitchFamily="34" charset="0"/>
              <a:buChar char="•"/>
            </a:pPr>
            <a:endParaRPr lang="pt-BR" dirty="0">
              <a:latin typeface="Arial" panose="020B0604020202020204" pitchFamily="34" charset="0"/>
            </a:endParaRPr>
          </a:p>
          <a:p>
            <a:pPr marL="285750" indent="-285750">
              <a:buFont typeface="Arial" panose="020B0604020202020204" pitchFamily="34" charset="0"/>
              <a:buChar char="•"/>
            </a:pPr>
            <a:r>
              <a:rPr lang="pt-BR" dirty="0">
                <a:effectLst/>
                <a:latin typeface="Arial" panose="020B0604020202020204" pitchFamily="34" charset="0"/>
              </a:rPr>
              <a:t>1999- O Pentium III. </a:t>
            </a:r>
          </a:p>
          <a:p>
            <a:pPr marL="285750" indent="-285750">
              <a:buFont typeface="Arial" panose="020B0604020202020204" pitchFamily="34" charset="0"/>
              <a:buChar char="•"/>
            </a:pPr>
            <a:endParaRPr lang="pt-BR" dirty="0">
              <a:latin typeface="Arial" panose="020B0604020202020204" pitchFamily="34" charset="0"/>
            </a:endParaRPr>
          </a:p>
          <a:p>
            <a:pPr marL="285750" indent="-285750">
              <a:buFont typeface="Arial" panose="020B0604020202020204" pitchFamily="34" charset="0"/>
              <a:buChar char="•"/>
            </a:pPr>
            <a:r>
              <a:rPr lang="pt-BR" dirty="0">
                <a:effectLst/>
                <a:latin typeface="Arial" panose="020B0604020202020204" pitchFamily="34" charset="0"/>
              </a:rPr>
              <a:t>2001- o Pentium 4 Não houveram grandes novidades após 1997, sendo que as mudanças ficaram por conta dos cada vez mais velozes processadores.</a:t>
            </a:r>
            <a:endParaRPr lang="pt-BR" dirty="0"/>
          </a:p>
        </p:txBody>
      </p:sp>
      <p:pic>
        <p:nvPicPr>
          <p:cNvPr id="8" name="Imagem 7">
            <a:extLst>
              <a:ext uri="{FF2B5EF4-FFF2-40B4-BE49-F238E27FC236}">
                <a16:creationId xmlns:a16="http://schemas.microsoft.com/office/drawing/2014/main" id="{9E64017B-0CBD-42C3-83B4-761569A1AEBC}"/>
              </a:ext>
            </a:extLst>
          </p:cNvPr>
          <p:cNvPicPr>
            <a:picLocks noChangeAspect="1"/>
          </p:cNvPicPr>
          <p:nvPr/>
        </p:nvPicPr>
        <p:blipFill>
          <a:blip r:embed="rId2"/>
          <a:stretch>
            <a:fillRect/>
          </a:stretch>
        </p:blipFill>
        <p:spPr>
          <a:xfrm>
            <a:off x="443413" y="3848306"/>
            <a:ext cx="4938713" cy="2126137"/>
          </a:xfrm>
          <a:prstGeom prst="rect">
            <a:avLst/>
          </a:prstGeom>
        </p:spPr>
      </p:pic>
      <p:pic>
        <p:nvPicPr>
          <p:cNvPr id="10" name="Imagem 9">
            <a:extLst>
              <a:ext uri="{FF2B5EF4-FFF2-40B4-BE49-F238E27FC236}">
                <a16:creationId xmlns:a16="http://schemas.microsoft.com/office/drawing/2014/main" id="{C767F824-7E58-45A8-B5F8-0EF2253C9FE2}"/>
              </a:ext>
            </a:extLst>
          </p:cNvPr>
          <p:cNvPicPr>
            <a:picLocks noChangeAspect="1"/>
          </p:cNvPicPr>
          <p:nvPr/>
        </p:nvPicPr>
        <p:blipFill>
          <a:blip r:embed="rId3"/>
          <a:stretch>
            <a:fillRect/>
          </a:stretch>
        </p:blipFill>
        <p:spPr>
          <a:xfrm>
            <a:off x="7535027" y="3740355"/>
            <a:ext cx="2447925" cy="2105025"/>
          </a:xfrm>
          <a:prstGeom prst="rect">
            <a:avLst/>
          </a:prstGeom>
        </p:spPr>
      </p:pic>
      <p:sp>
        <p:nvSpPr>
          <p:cNvPr id="11" name="CaixaDeTexto 10">
            <a:extLst>
              <a:ext uri="{FF2B5EF4-FFF2-40B4-BE49-F238E27FC236}">
                <a16:creationId xmlns:a16="http://schemas.microsoft.com/office/drawing/2014/main" id="{0AA82A7F-7B53-4A19-BC04-116EE77600F7}"/>
              </a:ext>
            </a:extLst>
          </p:cNvPr>
          <p:cNvSpPr txBox="1"/>
          <p:nvPr/>
        </p:nvSpPr>
        <p:spPr>
          <a:xfrm>
            <a:off x="6328613" y="5802595"/>
            <a:ext cx="5743071" cy="646331"/>
          </a:xfrm>
          <a:prstGeom prst="rect">
            <a:avLst/>
          </a:prstGeom>
          <a:noFill/>
        </p:spPr>
        <p:txBody>
          <a:bodyPr wrap="square" rtlCol="0">
            <a:spAutoFit/>
          </a:bodyPr>
          <a:lstStyle/>
          <a:p>
            <a:r>
              <a:rPr lang="pt-BR" dirty="0"/>
              <a:t>O IBM PC/XT e o seu processador, fabricado pela IBM nos USA em 1980.</a:t>
            </a:r>
          </a:p>
        </p:txBody>
      </p:sp>
    </p:spTree>
    <p:extLst>
      <p:ext uri="{BB962C8B-B14F-4D97-AF65-F5344CB8AC3E}">
        <p14:creationId xmlns:p14="http://schemas.microsoft.com/office/powerpoint/2010/main" val="260874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 name="Straight Connector 15">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2" name="Rectangle 21">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m 9" descr="Navio na água&#10;&#10;Descrição gerada automaticamente">
            <a:extLst>
              <a:ext uri="{FF2B5EF4-FFF2-40B4-BE49-F238E27FC236}">
                <a16:creationId xmlns:a16="http://schemas.microsoft.com/office/drawing/2014/main" id="{3BDBFEE5-F51A-4607-BAEC-38B2C694F82C}"/>
              </a:ext>
            </a:extLst>
          </p:cNvPr>
          <p:cNvPicPr>
            <a:picLocks noChangeAspect="1"/>
          </p:cNvPicPr>
          <p:nvPr/>
        </p:nvPicPr>
        <p:blipFill rotWithShape="1">
          <a:blip r:embed="rId2">
            <a:alphaModFix amt="35000"/>
          </a:blip>
          <a:srcRect r="6666"/>
          <a:stretch/>
        </p:blipFill>
        <p:spPr>
          <a:xfrm>
            <a:off x="3174" y="-9256"/>
            <a:ext cx="12192000" cy="6857990"/>
          </a:xfrm>
          <a:prstGeom prst="rect">
            <a:avLst/>
          </a:prstGeom>
        </p:spPr>
      </p:pic>
      <p:sp>
        <p:nvSpPr>
          <p:cNvPr id="4" name="CaixaDeTexto 3">
            <a:extLst>
              <a:ext uri="{FF2B5EF4-FFF2-40B4-BE49-F238E27FC236}">
                <a16:creationId xmlns:a16="http://schemas.microsoft.com/office/drawing/2014/main" id="{060B9F62-F69D-4520-8F64-AAA2B2128A1A}"/>
              </a:ext>
            </a:extLst>
          </p:cNvPr>
          <p:cNvSpPr txBox="1"/>
          <p:nvPr/>
        </p:nvSpPr>
        <p:spPr>
          <a:xfrm>
            <a:off x="4338210" y="-187856"/>
            <a:ext cx="4868759" cy="1507067"/>
          </a:xfrm>
          <a:prstGeom prst="rect">
            <a:avLst/>
          </a:prstGeom>
        </p:spPr>
        <p:txBody>
          <a:bodyPr vert="horz" lIns="91440" tIns="45720" rIns="91440" bIns="45720" rtlCol="0" anchor="ctr">
            <a:normAutofit/>
          </a:bodyPr>
          <a:lstStyle/>
          <a:p>
            <a:pPr lvl="1">
              <a:spcBef>
                <a:spcPct val="0"/>
              </a:spcBef>
              <a:spcAft>
                <a:spcPts val="600"/>
              </a:spcAft>
            </a:pPr>
            <a:r>
              <a:rPr lang="en-US" sz="3600" cap="all" dirty="0">
                <a:ln w="3175" cmpd="sng">
                  <a:noFill/>
                </a:ln>
                <a:latin typeface="+mj-lt"/>
                <a:ea typeface="+mj-ea"/>
                <a:cs typeface="+mj-cs"/>
              </a:rPr>
              <a:t>VOCÊ SABIA ?</a:t>
            </a:r>
          </a:p>
        </p:txBody>
      </p:sp>
      <p:sp>
        <p:nvSpPr>
          <p:cNvPr id="5" name="CaixaDeTexto 4">
            <a:extLst>
              <a:ext uri="{FF2B5EF4-FFF2-40B4-BE49-F238E27FC236}">
                <a16:creationId xmlns:a16="http://schemas.microsoft.com/office/drawing/2014/main" id="{C35E4CE9-DFEB-4D62-941E-D9954594A812}"/>
              </a:ext>
            </a:extLst>
          </p:cNvPr>
          <p:cNvSpPr txBox="1"/>
          <p:nvPr/>
        </p:nvSpPr>
        <p:spPr>
          <a:xfrm>
            <a:off x="493975" y="1580329"/>
            <a:ext cx="11598497" cy="4204651"/>
          </a:xfrm>
          <a:prstGeom prst="rect">
            <a:avLst/>
          </a:prstGeom>
        </p:spPr>
        <p:txBody>
          <a:bodyPr vert="horz" lIns="91440" tIns="45720" rIns="91440" bIns="45720" rtlCol="0" anchor="ctr">
            <a:normAutofit lnSpcReduction="10000"/>
          </a:bodyPr>
          <a:lstStyle/>
          <a:p>
            <a:pPr>
              <a:lnSpc>
                <a:spcPct val="90000"/>
              </a:lnSpc>
              <a:spcBef>
                <a:spcPct val="20000"/>
              </a:spcBef>
              <a:spcAft>
                <a:spcPts val="600"/>
              </a:spcAft>
              <a:buClr>
                <a:schemeClr val="tx1"/>
              </a:buClr>
              <a:buSzPct val="80000"/>
              <a:buFont typeface="Wingdings 3" panose="05040102010807070707" pitchFamily="18" charset="2"/>
              <a:buChar char=""/>
            </a:pPr>
            <a:r>
              <a:rPr lang="en-US" b="1" dirty="0">
                <a:latin typeface="Times New Roman" panose="02020603050405020304" pitchFamily="18" charset="0"/>
                <a:cs typeface="Times New Roman" panose="02020603050405020304" pitchFamily="18" charset="0"/>
              </a:rPr>
              <a:t>A </a:t>
            </a:r>
            <a:r>
              <a:rPr lang="en-US" b="1" dirty="0" err="1">
                <a:latin typeface="Times New Roman" panose="02020603050405020304" pitchFamily="18" charset="0"/>
                <a:cs typeface="Times New Roman" panose="02020603050405020304" pitchFamily="18" charset="0"/>
              </a:rPr>
              <a:t>última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coisa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em</a:t>
            </a:r>
            <a:r>
              <a:rPr lang="en-US" b="1" dirty="0">
                <a:latin typeface="Times New Roman" panose="02020603050405020304" pitchFamily="18" charset="0"/>
                <a:cs typeface="Times New Roman" panose="02020603050405020304" pitchFamily="18" charset="0"/>
              </a:rPr>
              <a:t> que </a:t>
            </a:r>
            <a:r>
              <a:rPr lang="en-US" b="1" dirty="0" err="1">
                <a:latin typeface="Times New Roman" panose="02020603050405020304" pitchFamily="18" charset="0"/>
                <a:cs typeface="Times New Roman" panose="02020603050405020304" pitchFamily="18" charset="0"/>
              </a:rPr>
              <a:t>pensamos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quando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embarcamos</a:t>
            </a:r>
            <a:r>
              <a:rPr lang="en-US" b="1" dirty="0">
                <a:latin typeface="Times New Roman" panose="02020603050405020304" pitchFamily="18" charset="0"/>
                <a:cs typeface="Times New Roman" panose="02020603050405020304" pitchFamily="18" charset="0"/>
              </a:rPr>
              <a:t> num </a:t>
            </a:r>
            <a:r>
              <a:rPr lang="en-US" b="1" dirty="0" err="1">
                <a:latin typeface="Times New Roman" panose="02020603050405020304" pitchFamily="18" charset="0"/>
                <a:cs typeface="Times New Roman" panose="02020603050405020304" pitchFamily="18" charset="0"/>
              </a:rPr>
              <a:t>navio</a:t>
            </a:r>
            <a:r>
              <a:rPr lang="en-US" b="1" dirty="0">
                <a:latin typeface="Times New Roman" panose="02020603050405020304" pitchFamily="18" charset="0"/>
                <a:cs typeface="Times New Roman" panose="02020603050405020304" pitchFamily="18" charset="0"/>
              </a:rPr>
              <a:t> de cruzeiro é </a:t>
            </a:r>
            <a:r>
              <a:rPr lang="en-US" b="1" dirty="0" err="1">
                <a:latin typeface="Times New Roman" panose="02020603050405020304" pitchFamily="18" charset="0"/>
                <a:cs typeface="Times New Roman" panose="02020603050405020304" pitchFamily="18" charset="0"/>
              </a:rPr>
              <a:t>numa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evacuação</a:t>
            </a:r>
            <a:r>
              <a:rPr lang="en-US" b="1" dirty="0">
                <a:latin typeface="Times New Roman" panose="02020603050405020304" pitchFamily="18" charset="0"/>
                <a:cs typeface="Times New Roman" panose="02020603050405020304" pitchFamily="18" charset="0"/>
              </a:rPr>
              <a:t> de </a:t>
            </a:r>
            <a:r>
              <a:rPr lang="en-US" b="1" dirty="0" err="1">
                <a:latin typeface="Times New Roman" panose="02020603050405020304" pitchFamily="18" charset="0"/>
                <a:cs typeface="Times New Roman" panose="02020603050405020304" pitchFamily="18" charset="0"/>
              </a:rPr>
              <a:t>emergência</a:t>
            </a:r>
            <a:r>
              <a:rPr lang="en-US" b="1" dirty="0">
                <a:latin typeface="Times New Roman" panose="02020603050405020304" pitchFamily="18" charset="0"/>
                <a:cs typeface="Times New Roman" panose="02020603050405020304" pitchFamily="18" charset="0"/>
              </a:rPr>
              <a:t>. Mas, se </a:t>
            </a:r>
            <a:r>
              <a:rPr lang="en-US" b="1" dirty="0" err="1">
                <a:latin typeface="Times New Roman" panose="02020603050405020304" pitchFamily="18" charset="0"/>
                <a:cs typeface="Times New Roman" panose="02020603050405020304" pitchFamily="18" charset="0"/>
              </a:rPr>
              <a:t>tal</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acontecer</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esta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tecnologia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pode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ajudar</a:t>
            </a:r>
            <a:r>
              <a:rPr lang="en-US" b="1" dirty="0">
                <a:latin typeface="Times New Roman" panose="02020603050405020304" pitchFamily="18" charset="0"/>
                <a:cs typeface="Times New Roman" panose="02020603050405020304" pitchFamily="18" charset="0"/>
              </a:rPr>
              <a:t> a </a:t>
            </a:r>
            <a:r>
              <a:rPr lang="en-US" b="1" dirty="0" err="1">
                <a:latin typeface="Times New Roman" panose="02020603050405020304" pitchFamily="18" charset="0"/>
                <a:cs typeface="Times New Roman" panose="02020603050405020304" pitchFamily="18" charset="0"/>
              </a:rPr>
              <a:t>salvar</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vidas</a:t>
            </a:r>
            <a:r>
              <a:rPr lang="en-US" b="1" dirty="0">
                <a:latin typeface="Times New Roman" panose="02020603050405020304" pitchFamily="18" charset="0"/>
                <a:cs typeface="Times New Roman" panose="02020603050405020304" pitchFamily="18" charset="0"/>
              </a:rPr>
              <a:t>. Na </a:t>
            </a:r>
            <a:r>
              <a:rPr lang="en-US" b="1" dirty="0" err="1">
                <a:latin typeface="Times New Roman" panose="02020603050405020304" pitchFamily="18" charset="0"/>
                <a:cs typeface="Times New Roman" panose="02020603050405020304" pitchFamily="18" charset="0"/>
              </a:rPr>
              <a:t>Grécia</a:t>
            </a:r>
            <a:r>
              <a:rPr lang="en-US" b="1" dirty="0">
                <a:latin typeface="Times New Roman" panose="02020603050405020304" pitchFamily="18" charset="0"/>
                <a:cs typeface="Times New Roman" panose="02020603050405020304" pitchFamily="18" charset="0"/>
              </a:rPr>
              <a:t> e </a:t>
            </a:r>
            <a:r>
              <a:rPr lang="en-US" b="1" dirty="0" err="1">
                <a:latin typeface="Times New Roman" panose="02020603050405020304" pitchFamily="18" charset="0"/>
                <a:cs typeface="Times New Roman" panose="02020603050405020304" pitchFamily="18" charset="0"/>
              </a:rPr>
              <a:t>em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toda</a:t>
            </a:r>
            <a:r>
              <a:rPr lang="en-US" b="1" dirty="0">
                <a:latin typeface="Times New Roman" panose="02020603050405020304" pitchFamily="18" charset="0"/>
                <a:cs typeface="Times New Roman" panose="02020603050405020304" pitchFamily="18" charset="0"/>
              </a:rPr>
              <a:t> a Europa, </a:t>
            </a:r>
            <a:r>
              <a:rPr lang="en-US" b="1" dirty="0" err="1">
                <a:latin typeface="Times New Roman" panose="02020603050405020304" pitchFamily="18" charset="0"/>
                <a:cs typeface="Times New Roman" panose="02020603050405020304" pitchFamily="18" charset="0"/>
              </a:rPr>
              <a:t>várias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empresas</a:t>
            </a:r>
            <a:r>
              <a:rPr lang="en-US" b="1" dirty="0">
                <a:latin typeface="Times New Roman" panose="02020603050405020304" pitchFamily="18" charset="0"/>
                <a:cs typeface="Times New Roman" panose="02020603050405020304" pitchFamily="18" charset="0"/>
              </a:rPr>
              <a:t> de cruzeiros </a:t>
            </a:r>
            <a:r>
              <a:rPr lang="en-US" b="1" dirty="0" err="1">
                <a:latin typeface="Times New Roman" panose="02020603050405020304" pitchFamily="18" charset="0"/>
                <a:cs typeface="Times New Roman" panose="02020603050405020304" pitchFamily="18" charset="0"/>
              </a:rPr>
              <a:t>estão</a:t>
            </a:r>
            <a:r>
              <a:rPr lang="en-US" b="1" dirty="0">
                <a:latin typeface="Times New Roman" panose="02020603050405020304" pitchFamily="18" charset="0"/>
                <a:cs typeface="Times New Roman" panose="02020603050405020304" pitchFamily="18" charset="0"/>
              </a:rPr>
              <a:t> a </a:t>
            </a:r>
            <a:r>
              <a:rPr lang="en-US" b="1" dirty="0" err="1">
                <a:latin typeface="Times New Roman" panose="02020603050405020304" pitchFamily="18" charset="0"/>
                <a:cs typeface="Times New Roman" panose="02020603050405020304" pitchFamily="18" charset="0"/>
              </a:rPr>
              <a:t>trabalhar</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em</a:t>
            </a:r>
            <a:r>
              <a:rPr lang="en-US" b="1" dirty="0">
                <a:latin typeface="Times New Roman" panose="02020603050405020304" pitchFamily="18" charset="0"/>
                <a:cs typeface="Times New Roman" panose="02020603050405020304" pitchFamily="18" charset="0"/>
              </a:rPr>
              <a:t> conjunto para </a:t>
            </a:r>
            <a:r>
              <a:rPr lang="en-US" b="1" dirty="0" err="1">
                <a:latin typeface="Times New Roman" panose="02020603050405020304" pitchFamily="18" charset="0"/>
                <a:cs typeface="Times New Roman" panose="02020603050405020304" pitchFamily="18" charset="0"/>
              </a:rPr>
              <a:t>garantir</a:t>
            </a:r>
            <a:r>
              <a:rPr lang="en-US" b="1" dirty="0">
                <a:latin typeface="Times New Roman" panose="02020603050405020304" pitchFamily="18" charset="0"/>
                <a:cs typeface="Times New Roman" panose="02020603050405020304" pitchFamily="18" charset="0"/>
              </a:rPr>
              <a:t> que </a:t>
            </a:r>
            <a:r>
              <a:rPr lang="en-US" b="1" dirty="0" err="1">
                <a:latin typeface="Times New Roman" panose="02020603050405020304" pitchFamily="18" charset="0"/>
                <a:cs typeface="Times New Roman" panose="02020603050405020304" pitchFamily="18" charset="0"/>
              </a:rPr>
              <a:t>todos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os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passageiros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resgatados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sejam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contabilizados</a:t>
            </a:r>
            <a:r>
              <a:rPr lang="en-US" b="1" dirty="0">
                <a:latin typeface="Times New Roman" panose="02020603050405020304" pitchFamily="18" charset="0"/>
                <a:cs typeface="Times New Roman" panose="02020603050405020304" pitchFamily="18" charset="0"/>
              </a:rPr>
              <a:t>.</a:t>
            </a:r>
          </a:p>
          <a:p>
            <a:pPr>
              <a:lnSpc>
                <a:spcPct val="90000"/>
              </a:lnSpc>
              <a:spcBef>
                <a:spcPct val="20000"/>
              </a:spcBef>
              <a:spcAft>
                <a:spcPts val="600"/>
              </a:spcAft>
              <a:buClr>
                <a:schemeClr val="tx1"/>
              </a:buClr>
              <a:buSzPct val="80000"/>
              <a:buFont typeface="Wingdings 3" panose="05040102010807070707" pitchFamily="18" charset="2"/>
              <a:buChar char=""/>
            </a:pPr>
            <a:endParaRPr lang="en-US" b="1"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chemeClr val="tx1"/>
              </a:buClr>
              <a:buSzPct val="80000"/>
              <a:buFont typeface="Wingdings 3" panose="05040102010807070707" pitchFamily="18" charset="2"/>
              <a:buChar char=""/>
            </a:pPr>
            <a:r>
              <a:rPr lang="en-US" dirty="0">
                <a:latin typeface="Times New Roman" panose="02020603050405020304" pitchFamily="18" charset="0"/>
                <a:cs typeface="Times New Roman" panose="02020603050405020304" pitchFamily="18" charset="0"/>
              </a:rPr>
              <a:t>Para que a </a:t>
            </a:r>
            <a:r>
              <a:rPr lang="en-US" dirty="0" err="1">
                <a:latin typeface="Times New Roman" panose="02020603050405020304" pitchFamily="18" charset="0"/>
                <a:cs typeface="Times New Roman" panose="02020603050405020304" pitchFamily="18" charset="0"/>
              </a:rPr>
              <a:t>procura</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passageiros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seja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rápida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mesmo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caso</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emergência</a:t>
            </a:r>
            <a:r>
              <a:rPr lang="en-US" dirty="0">
                <a:latin typeface="Times New Roman" panose="02020603050405020304" pitchFamily="18" charset="0"/>
                <a:cs typeface="Times New Roman" panose="02020603050405020304" pitchFamily="18" charset="0"/>
              </a:rPr>
              <a:t>, </a:t>
            </a:r>
            <a:r>
              <a:rPr lang="en-US" b="1" u="sng" dirty="0">
                <a:solidFill>
                  <a:srgbClr val="00B0F0"/>
                </a:solidFill>
                <a:latin typeface="Times New Roman" panose="02020603050405020304" pitchFamily="18" charset="0"/>
                <a:cs typeface="Times New Roman" panose="02020603050405020304" pitchFamily="18" charset="0"/>
              </a:rPr>
              <a:t>a </a:t>
            </a:r>
            <a:r>
              <a:rPr lang="en-US" b="1" u="sng" dirty="0" err="1">
                <a:solidFill>
                  <a:srgbClr val="00B0F0"/>
                </a:solidFill>
                <a:latin typeface="Times New Roman" panose="02020603050405020304" pitchFamily="18" charset="0"/>
                <a:cs typeface="Times New Roman" panose="02020603050405020304" pitchFamily="18" charset="0"/>
              </a:rPr>
              <a:t>equipa</a:t>
            </a:r>
            <a:r>
              <a:rPr lang="en-US" b="1" u="sng" dirty="0">
                <a:solidFill>
                  <a:srgbClr val="00B0F0"/>
                </a:solidFill>
                <a:latin typeface="Times New Roman" panose="02020603050405020304" pitchFamily="18" charset="0"/>
                <a:cs typeface="Times New Roman" panose="02020603050405020304" pitchFamily="18" charset="0"/>
              </a:rPr>
              <a:t> </a:t>
            </a:r>
            <a:r>
              <a:rPr lang="en-US" b="1" u="sng" dirty="0" err="1">
                <a:solidFill>
                  <a:srgbClr val="00B0F0"/>
                </a:solidFill>
                <a:latin typeface="Times New Roman" panose="02020603050405020304" pitchFamily="18" charset="0"/>
                <a:cs typeface="Times New Roman" panose="02020603050405020304" pitchFamily="18" charset="0"/>
              </a:rPr>
              <a:t>usa</a:t>
            </a:r>
            <a:r>
              <a:rPr lang="en-US" b="1" u="sng" dirty="0">
                <a:solidFill>
                  <a:srgbClr val="00B0F0"/>
                </a:solidFill>
                <a:latin typeface="Times New Roman" panose="02020603050405020304" pitchFamily="18" charset="0"/>
                <a:cs typeface="Times New Roman" panose="02020603050405020304" pitchFamily="18" charset="0"/>
              </a:rPr>
              <a:t> </a:t>
            </a:r>
            <a:r>
              <a:rPr lang="en-US" b="1" u="sng" dirty="0" err="1">
                <a:solidFill>
                  <a:srgbClr val="00B0F0"/>
                </a:solidFill>
                <a:latin typeface="Times New Roman" panose="02020603050405020304" pitchFamily="18" charset="0"/>
                <a:cs typeface="Times New Roman" panose="02020603050405020304" pitchFamily="18" charset="0"/>
              </a:rPr>
              <a:t>uma</a:t>
            </a:r>
            <a:r>
              <a:rPr lang="en-US" b="1" u="sng" dirty="0">
                <a:solidFill>
                  <a:srgbClr val="00B0F0"/>
                </a:solidFill>
                <a:latin typeface="Times New Roman" panose="02020603050405020304" pitchFamily="18" charset="0"/>
                <a:cs typeface="Times New Roman" panose="02020603050405020304" pitchFamily="18" charset="0"/>
              </a:rPr>
              <a:t> rede </a:t>
            </a:r>
            <a:r>
              <a:rPr lang="en-US" b="1" u="sng" dirty="0" err="1">
                <a:solidFill>
                  <a:srgbClr val="00B0F0"/>
                </a:solidFill>
                <a:latin typeface="Times New Roman" panose="02020603050405020304" pitchFamily="18" charset="0"/>
                <a:cs typeface="Times New Roman" panose="02020603050405020304" pitchFamily="18" charset="0"/>
              </a:rPr>
              <a:t>sem</a:t>
            </a:r>
            <a:r>
              <a:rPr lang="en-US" b="1" u="sng" dirty="0">
                <a:solidFill>
                  <a:srgbClr val="00B0F0"/>
                </a:solidFill>
                <a:latin typeface="Times New Roman" panose="02020603050405020304" pitchFamily="18" charset="0"/>
                <a:cs typeface="Times New Roman" panose="02020603050405020304" pitchFamily="18" charset="0"/>
              </a:rPr>
              <a:t> </a:t>
            </a:r>
            <a:r>
              <a:rPr lang="en-US" b="1" u="sng" dirty="0" err="1">
                <a:solidFill>
                  <a:srgbClr val="00B0F0"/>
                </a:solidFill>
                <a:latin typeface="Times New Roman" panose="02020603050405020304" pitchFamily="18" charset="0"/>
                <a:cs typeface="Times New Roman" panose="02020603050405020304" pitchFamily="18" charset="0"/>
              </a:rPr>
              <a:t>fios</a:t>
            </a:r>
            <a:r>
              <a:rPr lang="en-US" b="1" u="sng" dirty="0">
                <a:solidFill>
                  <a:srgbClr val="00B0F0"/>
                </a:solidFill>
                <a:latin typeface="Times New Roman" panose="02020603050405020304" pitchFamily="18" charset="0"/>
                <a:cs typeface="Times New Roman" panose="02020603050405020304" pitchFamily="18" charset="0"/>
              </a:rPr>
              <a:t> que </a:t>
            </a:r>
            <a:r>
              <a:rPr lang="en-US" b="1" u="sng" dirty="0" err="1">
                <a:solidFill>
                  <a:srgbClr val="00B0F0"/>
                </a:solidFill>
                <a:latin typeface="Times New Roman" panose="02020603050405020304" pitchFamily="18" charset="0"/>
                <a:cs typeface="Times New Roman" panose="02020603050405020304" pitchFamily="18" charset="0"/>
              </a:rPr>
              <a:t>abranje</a:t>
            </a:r>
            <a:r>
              <a:rPr lang="en-US" b="1" u="sng" dirty="0">
                <a:solidFill>
                  <a:srgbClr val="00B0F0"/>
                </a:solidFill>
                <a:latin typeface="Times New Roman" panose="02020603050405020304" pitchFamily="18" charset="0"/>
                <a:cs typeface="Times New Roman" panose="02020603050405020304" pitchFamily="18" charset="0"/>
              </a:rPr>
              <a:t> </a:t>
            </a:r>
            <a:r>
              <a:rPr lang="en-US" b="1" u="sng" dirty="0" err="1">
                <a:solidFill>
                  <a:srgbClr val="00B0F0"/>
                </a:solidFill>
                <a:latin typeface="Times New Roman" panose="02020603050405020304" pitchFamily="18" charset="0"/>
                <a:cs typeface="Times New Roman" panose="02020603050405020304" pitchFamily="18" charset="0"/>
              </a:rPr>
              <a:t>todo</a:t>
            </a:r>
            <a:r>
              <a:rPr lang="en-US" b="1" u="sng" dirty="0">
                <a:solidFill>
                  <a:srgbClr val="00B0F0"/>
                </a:solidFill>
                <a:latin typeface="Times New Roman" panose="02020603050405020304" pitchFamily="18" charset="0"/>
                <a:cs typeface="Times New Roman" panose="02020603050405020304" pitchFamily="18" charset="0"/>
              </a:rPr>
              <a:t> o </a:t>
            </a:r>
            <a:r>
              <a:rPr lang="en-US" b="1" u="sng" dirty="0" err="1">
                <a:solidFill>
                  <a:srgbClr val="00B0F0"/>
                </a:solidFill>
                <a:latin typeface="Times New Roman" panose="02020603050405020304" pitchFamily="18" charset="0"/>
                <a:cs typeface="Times New Roman" panose="02020603050405020304" pitchFamily="18" charset="0"/>
              </a:rPr>
              <a:t>navio</a:t>
            </a:r>
            <a:r>
              <a:rPr lang="en-US" b="1" u="sng" dirty="0">
                <a:solidFill>
                  <a:srgbClr val="00B0F0"/>
                </a:solidFill>
                <a:latin typeface="Times New Roman" panose="02020603050405020304" pitchFamily="18" charset="0"/>
                <a:cs typeface="Times New Roman" panose="02020603050405020304" pitchFamily="18" charset="0"/>
              </a:rPr>
              <a:t> e </a:t>
            </a:r>
            <a:r>
              <a:rPr lang="en-US" b="1" u="sng" dirty="0" err="1">
                <a:solidFill>
                  <a:srgbClr val="00B0F0"/>
                </a:solidFill>
                <a:latin typeface="Times New Roman" panose="02020603050405020304" pitchFamily="18" charset="0"/>
                <a:cs typeface="Times New Roman" panose="02020603050405020304" pitchFamily="18" charset="0"/>
              </a:rPr>
              <a:t>mostra</a:t>
            </a:r>
            <a:r>
              <a:rPr lang="en-US" b="1" u="sng" dirty="0">
                <a:solidFill>
                  <a:srgbClr val="00B0F0"/>
                </a:solidFill>
                <a:latin typeface="Times New Roman" panose="02020603050405020304" pitchFamily="18" charset="0"/>
                <a:cs typeface="Times New Roman" panose="02020603050405020304" pitchFamily="18" charset="0"/>
              </a:rPr>
              <a:t> </a:t>
            </a:r>
            <a:r>
              <a:rPr lang="en-US" b="1" u="sng" dirty="0" err="1">
                <a:solidFill>
                  <a:srgbClr val="00B0F0"/>
                </a:solidFill>
                <a:latin typeface="Times New Roman" panose="02020603050405020304" pitchFamily="18" charset="0"/>
                <a:cs typeface="Times New Roman" panose="02020603050405020304" pitchFamily="18" charset="0"/>
              </a:rPr>
              <a:t>todos</a:t>
            </a:r>
            <a:r>
              <a:rPr lang="en-US" b="1" u="sng" dirty="0">
                <a:solidFill>
                  <a:srgbClr val="00B0F0"/>
                </a:solidFill>
                <a:latin typeface="Times New Roman" panose="02020603050405020304" pitchFamily="18" charset="0"/>
                <a:cs typeface="Times New Roman" panose="02020603050405020304" pitchFamily="18" charset="0"/>
              </a:rPr>
              <a:t> </a:t>
            </a:r>
            <a:r>
              <a:rPr lang="en-US" b="1" u="sng" dirty="0" err="1">
                <a:solidFill>
                  <a:srgbClr val="00B0F0"/>
                </a:solidFill>
                <a:latin typeface="Times New Roman" panose="02020603050405020304" pitchFamily="18" charset="0"/>
                <a:cs typeface="Times New Roman" panose="02020603050405020304" pitchFamily="18" charset="0"/>
              </a:rPr>
              <a:t>os</a:t>
            </a:r>
            <a:r>
              <a:rPr lang="en-US" b="1" u="sng" dirty="0">
                <a:solidFill>
                  <a:srgbClr val="00B0F0"/>
                </a:solidFill>
                <a:latin typeface="Times New Roman" panose="02020603050405020304" pitchFamily="18" charset="0"/>
                <a:cs typeface="Times New Roman" panose="02020603050405020304" pitchFamily="18" charset="0"/>
              </a:rPr>
              <a:t> </a:t>
            </a:r>
            <a:r>
              <a:rPr lang="en-US" b="1" u="sng" dirty="0" err="1">
                <a:solidFill>
                  <a:srgbClr val="00B0F0"/>
                </a:solidFill>
                <a:latin typeface="Times New Roman" panose="02020603050405020304" pitchFamily="18" charset="0"/>
                <a:cs typeface="Times New Roman" panose="02020603050405020304" pitchFamily="18" charset="0"/>
              </a:rPr>
              <a:t>passageiros</a:t>
            </a:r>
            <a:r>
              <a:rPr lang="en-US" b="1" u="sng" dirty="0">
                <a:solidFill>
                  <a:srgbClr val="00B0F0"/>
                </a:solidFill>
                <a:latin typeface="Times New Roman" panose="02020603050405020304" pitchFamily="18" charset="0"/>
                <a:cs typeface="Times New Roman" panose="02020603050405020304" pitchFamily="18" charset="0"/>
              </a:rPr>
              <a:t> num </a:t>
            </a:r>
            <a:r>
              <a:rPr lang="en-US" b="1" u="sng" dirty="0" err="1">
                <a:solidFill>
                  <a:srgbClr val="00B0F0"/>
                </a:solidFill>
                <a:latin typeface="Times New Roman" panose="02020603050405020304" pitchFamily="18" charset="0"/>
                <a:cs typeface="Times New Roman" panose="02020603050405020304" pitchFamily="18" charset="0"/>
              </a:rPr>
              <a:t>computador</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função</a:t>
            </a:r>
            <a:r>
              <a:rPr lang="en-US" dirty="0">
                <a:latin typeface="Times New Roman" panose="02020603050405020304" pitchFamily="18" charset="0"/>
                <a:cs typeface="Times New Roman" panose="02020603050405020304" pitchFamily="18" charset="0"/>
              </a:rPr>
              <a:t> é </a:t>
            </a:r>
            <a:r>
              <a:rPr lang="en-US" dirty="0" err="1">
                <a:latin typeface="Times New Roman" panose="02020603050405020304" pitchFamily="18" charset="0"/>
                <a:cs typeface="Times New Roman" panose="02020603050405020304" pitchFamily="18" charset="0"/>
              </a:rPr>
              <a:t>exclusiva</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situações</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emergência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garante</a:t>
            </a:r>
            <a:r>
              <a:rPr lang="en-US" dirty="0">
                <a:latin typeface="Times New Roman" panose="02020603050405020304" pitchFamily="18" charset="0"/>
                <a:cs typeface="Times New Roman" panose="02020603050405020304" pitchFamily="18" charset="0"/>
              </a:rPr>
              <a:t> Yiannis </a:t>
            </a:r>
            <a:r>
              <a:rPr lang="en-US" dirty="0" err="1">
                <a:latin typeface="Times New Roman" panose="02020603050405020304" pitchFamily="18" charset="0"/>
                <a:cs typeface="Times New Roman" panose="02020603050405020304" pitchFamily="18" charset="0"/>
              </a:rPr>
              <a:t>Panaretou</a:t>
            </a:r>
            <a:r>
              <a:rPr lang="en-US" dirty="0">
                <a:latin typeface="Times New Roman" panose="02020603050405020304" pitchFamily="18" charset="0"/>
                <a:cs typeface="Times New Roman" panose="02020603050405020304" pitchFamily="18" charset="0"/>
              </a:rPr>
              <a:t>, CEO da </a:t>
            </a:r>
            <a:r>
              <a:rPr lang="en-US" i="1" dirty="0" err="1">
                <a:latin typeface="Times New Roman" panose="02020603050405020304" pitchFamily="18" charset="0"/>
                <a:cs typeface="Times New Roman" panose="02020603050405020304" pitchFamily="18" charset="0"/>
              </a:rPr>
              <a:t>OptionsNet</a:t>
            </a:r>
            <a:r>
              <a:rPr lang="en-US" i="1" dirty="0">
                <a:latin typeface="Times New Roman" panose="02020603050405020304" pitchFamily="18" charset="0"/>
                <a:cs typeface="Times New Roman" panose="02020603050405020304" pitchFamily="18" charset="0"/>
              </a:rPr>
              <a:t> IT Services.</a:t>
            </a:r>
          </a:p>
          <a:p>
            <a:pPr>
              <a:lnSpc>
                <a:spcPct val="90000"/>
              </a:lnSpc>
              <a:spcBef>
                <a:spcPct val="20000"/>
              </a:spcBef>
              <a:spcAft>
                <a:spcPts val="600"/>
              </a:spcAft>
              <a:buClr>
                <a:schemeClr val="tx1"/>
              </a:buClr>
              <a:buSzPct val="80000"/>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chemeClr val="tx1"/>
              </a:buClr>
              <a:buSzPct val="80000"/>
              <a:buFont typeface="Wingdings 3" panose="05040102010807070707" pitchFamily="18" charset="2"/>
              <a:buChar char=""/>
            </a:pPr>
            <a:r>
              <a:rPr lang="en-US" i="1" dirty="0">
                <a:latin typeface="Times New Roman" panose="02020603050405020304" pitchFamily="18" charset="0"/>
                <a:cs typeface="Times New Roman" panose="02020603050405020304" pitchFamily="18" charset="0"/>
              </a:rPr>
              <a:t>"O </a:t>
            </a:r>
            <a:r>
              <a:rPr lang="en-US" i="1" dirty="0" err="1">
                <a:latin typeface="Times New Roman" panose="02020603050405020304" pitchFamily="18" charset="0"/>
                <a:cs typeface="Times New Roman" panose="02020603050405020304" pitchFamily="18" charset="0"/>
              </a:rPr>
              <a:t>Chefe</a:t>
            </a:r>
            <a:r>
              <a:rPr lang="en-US" i="1" dirty="0">
                <a:latin typeface="Times New Roman" panose="02020603050405020304" pitchFamily="18" charset="0"/>
                <a:cs typeface="Times New Roman" panose="02020603050405020304" pitchFamily="18" charset="0"/>
              </a:rPr>
              <a:t> da </a:t>
            </a:r>
            <a:r>
              <a:rPr lang="en-US" i="1" dirty="0" err="1">
                <a:latin typeface="Times New Roman" panose="02020603050405020304" pitchFamily="18" charset="0"/>
                <a:cs typeface="Times New Roman" panose="02020603050405020304" pitchFamily="18" charset="0"/>
              </a:rPr>
              <a:t>Segurança</a:t>
            </a:r>
            <a:r>
              <a:rPr lang="en-US" i="1" dirty="0">
                <a:latin typeface="Times New Roman" panose="02020603050405020304" pitchFamily="18" charset="0"/>
                <a:cs typeface="Times New Roman" panose="02020603050405020304" pitchFamily="18" charset="0"/>
              </a:rPr>
              <a:t> no </a:t>
            </a:r>
            <a:r>
              <a:rPr lang="en-US" i="1" dirty="0" err="1">
                <a:latin typeface="Times New Roman" panose="02020603050405020304" pitchFamily="18" charset="0"/>
                <a:cs typeface="Times New Roman" panose="02020603050405020304" pitchFamily="18" charset="0"/>
              </a:rPr>
              <a:t>navio</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pode</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ver</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onde</a:t>
            </a:r>
            <a:r>
              <a:rPr lang="en-US" i="1" dirty="0">
                <a:latin typeface="Times New Roman" panose="02020603050405020304" pitchFamily="18" charset="0"/>
                <a:cs typeface="Times New Roman" panose="02020603050405020304" pitchFamily="18" charset="0"/>
              </a:rPr>
              <a:t> a </a:t>
            </a:r>
            <a:r>
              <a:rPr lang="en-US" i="1" dirty="0" err="1">
                <a:latin typeface="Times New Roman" panose="02020603050405020304" pitchFamily="18" charset="0"/>
                <a:cs typeface="Times New Roman" panose="02020603050405020304" pitchFamily="18" charset="0"/>
              </a:rPr>
              <a:t>tripulação</a:t>
            </a:r>
            <a:r>
              <a:rPr lang="en-US" i="1" dirty="0">
                <a:latin typeface="Times New Roman" panose="02020603050405020304" pitchFamily="18" charset="0"/>
                <a:cs typeface="Times New Roman" panose="02020603050405020304" pitchFamily="18" charset="0"/>
              </a:rPr>
              <a:t> e </a:t>
            </a:r>
            <a:r>
              <a:rPr lang="en-US" i="1" dirty="0" err="1">
                <a:latin typeface="Times New Roman" panose="02020603050405020304" pitchFamily="18" charset="0"/>
                <a:cs typeface="Times New Roman" panose="02020603050405020304" pitchFamily="18" charset="0"/>
              </a:rPr>
              <a:t>os</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passageiros</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estão</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Há</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portanto</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uma</a:t>
            </a:r>
            <a:r>
              <a:rPr lang="en-US" i="1" dirty="0">
                <a:latin typeface="Times New Roman" panose="02020603050405020304" pitchFamily="18" charset="0"/>
                <a:cs typeface="Times New Roman" panose="02020603050405020304" pitchFamily="18" charset="0"/>
              </a:rPr>
              <a:t> forma de </a:t>
            </a:r>
            <a:r>
              <a:rPr lang="en-US" i="1" dirty="0" err="1">
                <a:latin typeface="Times New Roman" panose="02020603050405020304" pitchFamily="18" charset="0"/>
                <a:cs typeface="Times New Roman" panose="02020603050405020304" pitchFamily="18" charset="0"/>
              </a:rPr>
              <a:t>procurar</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alguém</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em</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especifico</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Usa</a:t>
            </a:r>
            <a:r>
              <a:rPr lang="en-US" i="1" dirty="0">
                <a:latin typeface="Times New Roman" panose="02020603050405020304" pitchFamily="18" charset="0"/>
                <a:cs typeface="Times New Roman" panose="02020603050405020304" pitchFamily="18" charset="0"/>
              </a:rPr>
              <a:t>-se um </a:t>
            </a:r>
            <a:r>
              <a:rPr lang="en-US" i="1" dirty="0" err="1">
                <a:latin typeface="Times New Roman" panose="02020603050405020304" pitchFamily="18" charset="0"/>
                <a:cs typeface="Times New Roman" panose="02020603050405020304" pitchFamily="18" charset="0"/>
              </a:rPr>
              <a:t>painel</a:t>
            </a:r>
            <a:r>
              <a:rPr lang="en-US" i="1" dirty="0">
                <a:latin typeface="Times New Roman" panose="02020603050405020304" pitchFamily="18" charset="0"/>
                <a:cs typeface="Times New Roman" panose="02020603050405020304" pitchFamily="18" charset="0"/>
              </a:rPr>
              <a:t> de </a:t>
            </a:r>
            <a:r>
              <a:rPr lang="en-US" i="1" dirty="0" err="1">
                <a:latin typeface="Times New Roman" panose="02020603050405020304" pitchFamily="18" charset="0"/>
                <a:cs typeface="Times New Roman" panose="02020603050405020304" pitchFamily="18" charset="0"/>
              </a:rPr>
              <a:t>busca</a:t>
            </a:r>
            <a:r>
              <a:rPr lang="en-US" i="1" dirty="0">
                <a:latin typeface="Times New Roman" panose="02020603050405020304" pitchFamily="18" charset="0"/>
                <a:cs typeface="Times New Roman" panose="02020603050405020304" pitchFamily="18" charset="0"/>
              </a:rPr>
              <a:t> para </a:t>
            </a:r>
            <a:r>
              <a:rPr lang="en-US" i="1" dirty="0" err="1">
                <a:latin typeface="Times New Roman" panose="02020603050405020304" pitchFamily="18" charset="0"/>
                <a:cs typeface="Times New Roman" panose="02020603050405020304" pitchFamily="18" charset="0"/>
              </a:rPr>
              <a:t>encontrar</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determinada</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pessoa</a:t>
            </a:r>
            <a:r>
              <a:rPr lang="en-US" i="1" dirty="0">
                <a:latin typeface="Times New Roman" panose="02020603050405020304" pitchFamily="18" charset="0"/>
                <a:cs typeface="Times New Roman" panose="02020603050405020304" pitchFamily="18" charset="0"/>
              </a:rPr>
              <a:t> e </a:t>
            </a:r>
            <a:r>
              <a:rPr lang="en-US" i="1" dirty="0" err="1">
                <a:latin typeface="Times New Roman" panose="02020603050405020304" pitchFamily="18" charset="0"/>
                <a:cs typeface="Times New Roman" panose="02020603050405020304" pitchFamily="18" charset="0"/>
              </a:rPr>
              <a:t>ver</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exatamente</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onde</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essa</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pessoa</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está</a:t>
            </a:r>
            <a:r>
              <a:rPr lang="en-US" i="1" dirty="0">
                <a:latin typeface="Times New Roman" panose="02020603050405020304" pitchFamily="18" charset="0"/>
                <a:cs typeface="Times New Roman" panose="02020603050405020304" pitchFamily="18" charset="0"/>
              </a:rPr>
              <a:t>.".</a:t>
            </a:r>
          </a:p>
          <a:p>
            <a:pPr>
              <a:lnSpc>
                <a:spcPct val="90000"/>
              </a:lnSpc>
              <a:spcBef>
                <a:spcPct val="20000"/>
              </a:spcBef>
              <a:spcAft>
                <a:spcPts val="600"/>
              </a:spcAft>
              <a:buClr>
                <a:schemeClr val="tx1"/>
              </a:buClr>
              <a:buSzPct val="80000"/>
              <a:buFont typeface="Wingdings 3" panose="05040102010807070707" pitchFamily="18" charset="2"/>
              <a:buChar char=""/>
            </a:pPr>
            <a:endParaRPr lang="en-US" dirty="0">
              <a:latin typeface="Times New Roman" panose="02020603050405020304" pitchFamily="18" charset="0"/>
              <a:cs typeface="Times New Roman" panose="02020603050405020304" pitchFamily="18" charset="0"/>
            </a:endParaRPr>
          </a:p>
          <a:p>
            <a:pPr>
              <a:lnSpc>
                <a:spcPct val="90000"/>
              </a:lnSpc>
              <a:spcBef>
                <a:spcPct val="20000"/>
              </a:spcBef>
              <a:spcAft>
                <a:spcPts val="600"/>
              </a:spcAft>
              <a:buClr>
                <a:schemeClr val="tx1"/>
              </a:buClr>
              <a:buSzPct val="80000"/>
              <a:buFont typeface="Wingdings 3" panose="05040102010807070707" pitchFamily="18" charset="2"/>
              <a:buChar char=""/>
            </a:pPr>
            <a:r>
              <a:rPr lang="en-US" dirty="0">
                <a:latin typeface="Times New Roman" panose="02020603050405020304" pitchFamily="18" charset="0"/>
                <a:cs typeface="Times New Roman" panose="02020603050405020304" pitchFamily="18" charset="0"/>
              </a:rPr>
              <a:t>O </a:t>
            </a:r>
            <a:r>
              <a:rPr lang="en-US" dirty="0" err="1">
                <a:latin typeface="Times New Roman" panose="02020603050405020304" pitchFamily="18" charset="0"/>
                <a:cs typeface="Times New Roman" panose="02020603050405020304" pitchFamily="18" charset="0"/>
              </a:rPr>
              <a:t>projeto</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pesquisa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europeu</a:t>
            </a:r>
            <a:r>
              <a:rPr lang="en-US" dirty="0">
                <a:latin typeface="Times New Roman" panose="02020603050405020304" pitchFamily="18" charset="0"/>
                <a:cs typeface="Times New Roman" panose="02020603050405020304" pitchFamily="18" charset="0"/>
              </a:rPr>
              <a:t> visa </a:t>
            </a:r>
            <a:r>
              <a:rPr lang="en-US" dirty="0" err="1">
                <a:latin typeface="Times New Roman" panose="02020603050405020304" pitchFamily="18" charset="0"/>
                <a:cs typeface="Times New Roman" panose="02020603050405020304" pitchFamily="18" charset="0"/>
              </a:rPr>
              <a:t>certificar</a:t>
            </a:r>
            <a:r>
              <a:rPr lang="en-US" dirty="0">
                <a:latin typeface="Times New Roman" panose="02020603050405020304" pitchFamily="18" charset="0"/>
                <a:cs typeface="Times New Roman" panose="02020603050405020304" pitchFamily="18" charset="0"/>
              </a:rPr>
              <a:t> e </a:t>
            </a:r>
            <a:r>
              <a:rPr lang="en-US" dirty="0" err="1">
                <a:latin typeface="Times New Roman" panose="02020603050405020304" pitchFamily="18" charset="0"/>
                <a:cs typeface="Times New Roman" panose="02020603050405020304" pitchFamily="18" charset="0"/>
              </a:rPr>
              <a:t>instalar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esta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tecnologia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indústria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europeia</a:t>
            </a:r>
            <a:r>
              <a:rPr lang="en-US" dirty="0">
                <a:latin typeface="Times New Roman" panose="02020603050405020304" pitchFamily="18" charset="0"/>
                <a:cs typeface="Times New Roman" panose="02020603050405020304" pitchFamily="18" charset="0"/>
              </a:rPr>
              <a:t> num </a:t>
            </a:r>
            <a:r>
              <a:rPr lang="en-US" dirty="0" err="1">
                <a:latin typeface="Times New Roman" panose="02020603050405020304" pitchFamily="18" charset="0"/>
                <a:cs typeface="Times New Roman" panose="02020603050405020304" pitchFamily="18" charset="0"/>
              </a:rPr>
              <a:t>futuro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próximo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Milhares</a:t>
            </a:r>
            <a:r>
              <a:rPr lang="en-US" dirty="0">
                <a:latin typeface="Times New Roman" panose="02020603050405020304" pitchFamily="18" charset="0"/>
                <a:cs typeface="Times New Roman" panose="02020603050405020304" pitchFamily="18" charset="0"/>
              </a:rPr>
              <a:t> de </a:t>
            </a:r>
            <a:r>
              <a:rPr lang="en-US" dirty="0" err="1">
                <a:latin typeface="Times New Roman" panose="02020603050405020304" pitchFamily="18" charset="0"/>
                <a:cs typeface="Times New Roman" panose="02020603050405020304" pitchFamily="18" charset="0"/>
              </a:rPr>
              <a:t>dispositivos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estão</a:t>
            </a:r>
            <a:r>
              <a:rPr lang="en-US" dirty="0">
                <a:latin typeface="Times New Roman" panose="02020603050405020304" pitchFamily="18" charset="0"/>
                <a:cs typeface="Times New Roman" panose="02020603050405020304" pitchFamily="18" charset="0"/>
              </a:rPr>
              <a:t> a ser </a:t>
            </a:r>
            <a:r>
              <a:rPr lang="en-US" dirty="0" err="1">
                <a:latin typeface="Times New Roman" panose="02020603050405020304" pitchFamily="18" charset="0"/>
                <a:cs typeface="Times New Roman" panose="02020603050405020304" pitchFamily="18" charset="0"/>
              </a:rPr>
              <a:t>testados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grandes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empesas</a:t>
            </a:r>
            <a:r>
              <a:rPr lang="en-US" dirty="0">
                <a:latin typeface="Times New Roman" panose="02020603050405020304" pitchFamily="18" charset="0"/>
                <a:cs typeface="Times New Roman" panose="02020603050405020304" pitchFamily="18" charset="0"/>
              </a:rPr>
              <a:t> de cruzeiro. </a:t>
            </a:r>
            <a:r>
              <a:rPr lang="en-US" dirty="0" err="1">
                <a:latin typeface="Times New Roman" panose="02020603050405020304" pitchFamily="18" charset="0"/>
                <a:cs typeface="Times New Roman" panose="02020603050405020304" pitchFamily="18" charset="0"/>
              </a:rPr>
              <a:t>Algumas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delas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oficializaram</a:t>
            </a:r>
            <a:r>
              <a:rPr lang="en-US" dirty="0">
                <a:latin typeface="Times New Roman" panose="02020603050405020304" pitchFamily="18" charset="0"/>
                <a:cs typeface="Times New Roman" panose="02020603050405020304" pitchFamily="18" charset="0"/>
              </a:rPr>
              <a:t> o </a:t>
            </a:r>
            <a:r>
              <a:rPr lang="en-US" dirty="0" err="1">
                <a:latin typeface="Times New Roman" panose="02020603050405020304" pitchFamily="18" charset="0"/>
                <a:cs typeface="Times New Roman" panose="02020603050405020304" pitchFamily="18" charset="0"/>
              </a:rPr>
              <a:t>sistema</a:t>
            </a:r>
            <a:r>
              <a:rPr lang="en-US" dirty="0">
                <a:latin typeface="Times New Roman" panose="02020603050405020304" pitchFamily="18" charset="0"/>
                <a:cs typeface="Times New Roman" panose="02020603050405020304" pitchFamily="18" charset="0"/>
              </a:rPr>
              <a:t>.</a:t>
            </a:r>
          </a:p>
          <a:p>
            <a:pPr>
              <a:lnSpc>
                <a:spcPct val="90000"/>
              </a:lnSpc>
              <a:spcBef>
                <a:spcPct val="20000"/>
              </a:spcBef>
              <a:spcAft>
                <a:spcPts val="600"/>
              </a:spcAft>
              <a:buClr>
                <a:schemeClr val="tx1"/>
              </a:buClr>
              <a:buSzPct val="80000"/>
              <a:buFont typeface="Wingdings 3" panose="05040102010807070707" pitchFamily="18" charset="2"/>
              <a:buChar char=""/>
            </a:pPr>
            <a:endParaRPr lang="en-US" sz="1100" b="1" dirty="0"/>
          </a:p>
          <a:p>
            <a:pPr>
              <a:lnSpc>
                <a:spcPct val="90000"/>
              </a:lnSpc>
              <a:spcBef>
                <a:spcPct val="20000"/>
              </a:spcBef>
              <a:spcAft>
                <a:spcPts val="600"/>
              </a:spcAft>
              <a:buClr>
                <a:schemeClr val="tx1"/>
              </a:buClr>
              <a:buSzPct val="80000"/>
              <a:buFont typeface="Wingdings 3" panose="05040102010807070707" pitchFamily="18" charset="2"/>
              <a:buChar char=""/>
            </a:pPr>
            <a:endParaRPr lang="en-US" sz="1100" dirty="0"/>
          </a:p>
        </p:txBody>
      </p:sp>
      <p:sp>
        <p:nvSpPr>
          <p:cNvPr id="6" name="CaixaDeTexto 5">
            <a:extLst>
              <a:ext uri="{FF2B5EF4-FFF2-40B4-BE49-F238E27FC236}">
                <a16:creationId xmlns:a16="http://schemas.microsoft.com/office/drawing/2014/main" id="{42E2B218-6376-417C-9A59-26082B4FFCAB}"/>
              </a:ext>
            </a:extLst>
          </p:cNvPr>
          <p:cNvSpPr txBox="1"/>
          <p:nvPr/>
        </p:nvSpPr>
        <p:spPr>
          <a:xfrm>
            <a:off x="4983886" y="878680"/>
            <a:ext cx="2815389" cy="380727"/>
          </a:xfrm>
          <a:prstGeom prst="rect">
            <a:avLst/>
          </a:prstGeom>
          <a:noFill/>
        </p:spPr>
        <p:txBody>
          <a:bodyPr wrap="square" rtlCol="0">
            <a:spAutoFit/>
          </a:bodyPr>
          <a:lstStyle/>
          <a:p>
            <a:pPr>
              <a:spcAft>
                <a:spcPts val="600"/>
              </a:spcAft>
            </a:pPr>
            <a:r>
              <a:rPr lang="pt-BR" dirty="0"/>
              <a:t>NAVIOS DE CRUZEIROS</a:t>
            </a:r>
          </a:p>
        </p:txBody>
      </p:sp>
    </p:spTree>
    <p:extLst>
      <p:ext uri="{BB962C8B-B14F-4D97-AF65-F5344CB8AC3E}">
        <p14:creationId xmlns:p14="http://schemas.microsoft.com/office/powerpoint/2010/main" val="3291197944"/>
      </p:ext>
    </p:extLst>
  </p:cSld>
  <p:clrMapOvr>
    <a:masterClrMapping/>
  </p:clrMapOvr>
</p:sld>
</file>

<file path=ppt/theme/theme1.xml><?xml version="1.0" encoding="utf-8"?>
<a:theme xmlns:a="http://schemas.openxmlformats.org/drawingml/2006/main" name="Fatia">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114</TotalTime>
  <Words>3698</Words>
  <Application>Microsoft Office PowerPoint</Application>
  <PresentationFormat>Widescreen</PresentationFormat>
  <Paragraphs>190</Paragraphs>
  <Slides>22</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22</vt:i4>
      </vt:variant>
    </vt:vector>
  </HeadingPairs>
  <TitlesOfParts>
    <vt:vector size="29" baseType="lpstr">
      <vt:lpstr>Arial</vt:lpstr>
      <vt:lpstr>Century Gothic</vt:lpstr>
      <vt:lpstr>Open Sans</vt:lpstr>
      <vt:lpstr>roboto slab</vt:lpstr>
      <vt:lpstr>Times New Roman</vt:lpstr>
      <vt:lpstr>Wingdings 3</vt:lpstr>
      <vt:lpstr>Fatia</vt:lpstr>
      <vt:lpstr>             Escola Profissional fundatec   Fundamentos da Informática </vt:lpstr>
      <vt:lpst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Escola Profissional fundatec   Fundamentos da Informática </dc:title>
  <dc:creator>Peterson Ribeiro Moura</dc:creator>
  <cp:lastModifiedBy>Peterson Ribeiro Moura</cp:lastModifiedBy>
  <cp:revision>11</cp:revision>
  <dcterms:created xsi:type="dcterms:W3CDTF">2020-12-28T22:56:48Z</dcterms:created>
  <dcterms:modified xsi:type="dcterms:W3CDTF">2021-01-01T18:02:04Z</dcterms:modified>
</cp:coreProperties>
</file>